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78" r:id="rId3"/>
    <p:sldId id="336" r:id="rId4"/>
    <p:sldId id="335" r:id="rId5"/>
    <p:sldId id="309" r:id="rId6"/>
    <p:sldId id="292" r:id="rId7"/>
    <p:sldId id="344" r:id="rId8"/>
    <p:sldId id="312" r:id="rId9"/>
    <p:sldId id="311" r:id="rId10"/>
    <p:sldId id="279" r:id="rId11"/>
    <p:sldId id="299" r:id="rId12"/>
    <p:sldId id="313" r:id="rId13"/>
    <p:sldId id="326" r:id="rId14"/>
    <p:sldId id="325" r:id="rId15"/>
    <p:sldId id="327" r:id="rId16"/>
    <p:sldId id="328" r:id="rId17"/>
    <p:sldId id="269" r:id="rId18"/>
    <p:sldId id="274" r:id="rId19"/>
    <p:sldId id="319" r:id="rId20"/>
    <p:sldId id="333" r:id="rId21"/>
    <p:sldId id="285" r:id="rId22"/>
    <p:sldId id="289" r:id="rId23"/>
    <p:sldId id="304" r:id="rId24"/>
    <p:sldId id="342" r:id="rId25"/>
    <p:sldId id="343" r:id="rId26"/>
    <p:sldId id="270" r:id="rId27"/>
    <p:sldId id="321" r:id="rId28"/>
    <p:sldId id="317" r:id="rId29"/>
    <p:sldId id="318" r:id="rId30"/>
    <p:sldId id="323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FF"/>
    <a:srgbClr val="008000"/>
    <a:srgbClr val="00FF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619" autoAdjust="0"/>
  </p:normalViewPr>
  <p:slideViewPr>
    <p:cSldViewPr>
      <p:cViewPr varScale="1">
        <p:scale>
          <a:sx n="79" d="100"/>
          <a:sy n="79" d="100"/>
        </p:scale>
        <p:origin x="-17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3603636728103845E-2"/>
          <c:y val="2.2774399353926913E-2"/>
          <c:w val="0.67708950131233592"/>
          <c:h val="0.90299632545931763"/>
        </c:manualLayout>
      </c:layout>
      <c:barChart>
        <c:barDir val="col"/>
        <c:grouping val="clustered"/>
        <c:varyColors val="0"/>
        <c:ser>
          <c:idx val="0"/>
          <c:order val="0"/>
          <c:tx>
            <c:v>no transfer</c:v>
          </c:tx>
          <c:invertIfNegative val="0"/>
          <c:cat>
            <c:strRef>
              <c:f>Sheet1!$A$1:$A$3</c:f>
              <c:strCache>
                <c:ptCount val="3"/>
                <c:pt idx="0">
                  <c:v>Connect-3</c:v>
                </c:pt>
                <c:pt idx="1">
                  <c:v>Tic-Tac-Toe</c:v>
                </c:pt>
                <c:pt idx="2">
                  <c:v>Queen-4</c:v>
                </c:pt>
              </c:strCache>
            </c:strRef>
          </c:cat>
          <c:val>
            <c:numRef>
              <c:f>Sheet1!$B$1:$B$3</c:f>
              <c:numCache>
                <c:formatCode>General</c:formatCode>
                <c:ptCount val="3"/>
                <c:pt idx="0">
                  <c:v>67</c:v>
                </c:pt>
                <c:pt idx="1">
                  <c:v>50</c:v>
                </c:pt>
                <c:pt idx="2">
                  <c:v>56</c:v>
                </c:pt>
              </c:numCache>
            </c:numRef>
          </c:val>
        </c:ser>
        <c:ser>
          <c:idx val="1"/>
          <c:order val="1"/>
          <c:tx>
            <c:v>After Connect-3</c:v>
          </c:tx>
          <c:invertIfNegative val="0"/>
          <c:cat>
            <c:strRef>
              <c:f>Sheet1!$A$1:$A$3</c:f>
              <c:strCache>
                <c:ptCount val="3"/>
                <c:pt idx="0">
                  <c:v>Connect-3</c:v>
                </c:pt>
                <c:pt idx="1">
                  <c:v>Tic-Tac-Toe</c:v>
                </c:pt>
                <c:pt idx="2">
                  <c:v>Queen-4</c:v>
                </c:pt>
              </c:strCache>
            </c:strRef>
          </c:cat>
          <c:val>
            <c:numRef>
              <c:f>Sheet1!$C$1:$C$3</c:f>
              <c:numCache>
                <c:formatCode>General</c:formatCode>
                <c:ptCount val="3"/>
                <c:pt idx="1">
                  <c:v>16</c:v>
                </c:pt>
              </c:numCache>
            </c:numRef>
          </c:val>
        </c:ser>
        <c:ser>
          <c:idx val="2"/>
          <c:order val="2"/>
          <c:tx>
            <c:v>After Connect-3 and Tic-Tac-Toe</c:v>
          </c:tx>
          <c:spPr>
            <a:solidFill>
              <a:schemeClr val="accent4">
                <a:lumMod val="75000"/>
              </a:schemeClr>
            </a:solidFill>
          </c:spPr>
          <c:invertIfNegative val="0"/>
          <c:cat>
            <c:strRef>
              <c:f>Sheet1!$A$1:$A$3</c:f>
              <c:strCache>
                <c:ptCount val="3"/>
                <c:pt idx="0">
                  <c:v>Connect-3</c:v>
                </c:pt>
                <c:pt idx="1">
                  <c:v>Tic-Tac-Toe</c:v>
                </c:pt>
                <c:pt idx="2">
                  <c:v>Queen-4</c:v>
                </c:pt>
              </c:strCache>
            </c:strRef>
          </c:cat>
          <c:val>
            <c:numRef>
              <c:f>Sheet1!$D$1:$D$3</c:f>
              <c:numCache>
                <c:formatCode>General</c:formatCode>
                <c:ptCount val="3"/>
                <c:pt idx="2">
                  <c:v>32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3"/>
        <c:overlap val="-10"/>
        <c:axId val="84933120"/>
        <c:axId val="81262784"/>
      </c:barChart>
      <c:catAx>
        <c:axId val="849331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 baseline="0"/>
            </a:pPr>
            <a:endParaRPr lang="en-US"/>
          </a:p>
        </c:txPr>
        <c:crossAx val="81262784"/>
        <c:crosses val="autoZero"/>
        <c:auto val="1"/>
        <c:lblAlgn val="ctr"/>
        <c:lblOffset val="100"/>
        <c:noMultiLvlLbl val="0"/>
      </c:catAx>
      <c:valAx>
        <c:axId val="8126278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600"/>
                </a:pPr>
                <a:r>
                  <a:rPr lang="en-US" sz="1600" baseline="0"/>
                  <a:t>Number of Interactions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84933120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7020183727034119"/>
          <c:y val="0.31227325750947799"/>
          <c:w val="0.22979816272965881"/>
          <c:h val="0.36457135071982438"/>
        </c:manualLayout>
      </c:layout>
      <c:overlay val="0"/>
      <c:txPr>
        <a:bodyPr/>
        <a:lstStyle/>
        <a:p>
          <a:pPr>
            <a:defRPr sz="1600" baseline="0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F9B93-CCD5-470F-8013-393A448D9F6F}" type="datetimeFigureOut">
              <a:rPr lang="en-US" smtClean="0"/>
              <a:t>6/7/2013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6FB65-7E26-48E8-87CA-39C1AC7F3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50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98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18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6149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015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141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408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624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30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714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029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18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17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570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C2BE7-16D7-4EE9-AA4C-97E4487E3348}" type="datetime1">
              <a:rPr lang="en-US" smtClean="0"/>
              <a:t>6/7/2013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61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9533-F5D7-490B-81D3-0BB1172780A6}" type="datetime1">
              <a:rPr lang="en-US" smtClean="0"/>
              <a:t>6/7/2013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71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5F83-1257-41ED-87F2-A8D9A84DCFD7}" type="datetime1">
              <a:rPr lang="en-US" smtClean="0"/>
              <a:t>6/7/2013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50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CD1E-E2CF-462F-B611-1B84CB4ABBDD}" type="datetime1">
              <a:rPr lang="en-US" smtClean="0"/>
              <a:t>6/7/2013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910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57FC2-BFC5-4676-9F89-2185404AAB52}" type="datetime1">
              <a:rPr lang="en-US" smtClean="0"/>
              <a:t>6/7/2013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177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2099-C00C-4E26-8F7B-85537F040016}" type="datetime1">
              <a:rPr lang="en-US" smtClean="0"/>
              <a:t>6/7/2013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82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59B0-141D-4115-8FBC-8D30CC588138}" type="datetime1">
              <a:rPr lang="en-US" smtClean="0"/>
              <a:t>6/7/2013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63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2AA17-5521-4409-92EC-DD3B9F0B666D}" type="datetime1">
              <a:rPr lang="en-US" smtClean="0"/>
              <a:t>6/7/2013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613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5ED81-468F-4026-A656-63729C39E214}" type="datetime1">
              <a:rPr lang="en-US" smtClean="0"/>
              <a:t>6/7/2013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05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3A07F-882B-40C9-83D7-5B6BCE076570}" type="datetime1">
              <a:rPr lang="en-US" smtClean="0"/>
              <a:t>6/7/2013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405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7E248-45A1-444C-9E0E-C4569F2D5BF0}" type="datetime1">
              <a:rPr lang="en-US" smtClean="0"/>
              <a:t>6/7/2013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333830-7C6A-4622-A0DA-815FC56E3902}" type="datetime1">
              <a:rPr lang="en-US" smtClean="0"/>
              <a:t>6/7/2013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306379-1C60-4F51-AADB-BC9312F125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29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8001000" cy="1847850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chemeClr val="tx2"/>
                </a:solidFill>
              </a:rPr>
              <a:t>Interactively Learning Game Formulations in a Physically Instantiated Environment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752600"/>
          </a:xfrm>
        </p:spPr>
        <p:txBody>
          <a:bodyPr>
            <a:noAutofit/>
          </a:bodyPr>
          <a:lstStyle/>
          <a:p>
            <a:r>
              <a:rPr lang="en-US" sz="2000" dirty="0" smtClean="0"/>
              <a:t>James Kirk</a:t>
            </a:r>
          </a:p>
          <a:p>
            <a:r>
              <a:rPr lang="en-US" sz="2000" dirty="0" smtClean="0"/>
              <a:t>jrkirk@umich.edu</a:t>
            </a:r>
          </a:p>
          <a:p>
            <a:r>
              <a:rPr lang="en-US" sz="2000" dirty="0" smtClean="0"/>
              <a:t>Soar Workshop 2013</a:t>
            </a:r>
          </a:p>
          <a:p>
            <a:r>
              <a:rPr lang="en-US" sz="2000" dirty="0" smtClean="0"/>
              <a:t>June 6, 2013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934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Spatial relation representation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105400" y="2209800"/>
            <a:ext cx="3200400" cy="1729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y</a:t>
            </a:r>
            <a:r>
              <a:rPr lang="en-US" sz="2400" dirty="0" smtClean="0"/>
              <a:t>-aligned</a:t>
            </a:r>
          </a:p>
          <a:p>
            <a:pPr marL="0" indent="0">
              <a:buNone/>
            </a:pPr>
            <a:r>
              <a:rPr lang="en-US" sz="2400" dirty="0"/>
              <a:t>z</a:t>
            </a:r>
            <a:r>
              <a:rPr lang="en-US" sz="2400" dirty="0" smtClean="0"/>
              <a:t>-aligned</a:t>
            </a:r>
          </a:p>
          <a:p>
            <a:pPr marL="0" indent="0">
              <a:buNone/>
            </a:pPr>
            <a:r>
              <a:rPr lang="en-US" sz="2400" dirty="0"/>
              <a:t>x</a:t>
            </a:r>
            <a:r>
              <a:rPr lang="en-US" sz="2400" dirty="0" smtClean="0"/>
              <a:t>-greater than</a:t>
            </a:r>
            <a:endParaRPr lang="en-US" sz="2400" dirty="0"/>
          </a:p>
        </p:txBody>
      </p:sp>
      <p:sp>
        <p:nvSpPr>
          <p:cNvPr id="5" name="Cube 4"/>
          <p:cNvSpPr/>
          <p:nvPr/>
        </p:nvSpPr>
        <p:spPr>
          <a:xfrm>
            <a:off x="1600200" y="2438400"/>
            <a:ext cx="1066800" cy="10668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Cube 5"/>
          <p:cNvSpPr/>
          <p:nvPr/>
        </p:nvSpPr>
        <p:spPr>
          <a:xfrm>
            <a:off x="3733800" y="2438400"/>
            <a:ext cx="1066800" cy="1066800"/>
          </a:xfrm>
          <a:prstGeom prst="cub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600200" y="3505200"/>
            <a:ext cx="190500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523043" y="3505200"/>
            <a:ext cx="1077157" cy="10668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600200" y="1752600"/>
            <a:ext cx="0" cy="175260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>
          <a:xfrm>
            <a:off x="1219200" y="1828800"/>
            <a:ext cx="381000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Z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14400" y="4038600"/>
            <a:ext cx="381000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dirty="0">
                <a:solidFill>
                  <a:srgbClr val="000000"/>
                </a:solidFill>
              </a:rPr>
              <a:t>Y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2743200" y="3429000"/>
            <a:ext cx="381000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dirty="0">
                <a:solidFill>
                  <a:srgbClr val="000000"/>
                </a:solidFill>
              </a:rPr>
              <a:t>X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3733800" y="1649809"/>
            <a:ext cx="1562100" cy="712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baseline="0" dirty="0" smtClean="0">
                <a:solidFill>
                  <a:srgbClr val="000000"/>
                </a:solidFill>
              </a:rPr>
              <a:t>“right of”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248400" y="4523341"/>
            <a:ext cx="1981200" cy="17295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 smtClean="0">
                <a:solidFill>
                  <a:srgbClr val="000000"/>
                </a:solidFill>
              </a:rPr>
              <a:t>“Inside”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 smtClean="0">
                <a:solidFill>
                  <a:srgbClr val="000000"/>
                </a:solidFill>
              </a:rPr>
              <a:t>y-aligned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 smtClean="0">
                <a:solidFill>
                  <a:srgbClr val="000000"/>
                </a:solidFill>
              </a:rPr>
              <a:t>z-aligned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 smtClean="0">
                <a:solidFill>
                  <a:srgbClr val="000000"/>
                </a:solidFill>
              </a:rPr>
              <a:t>x-aligned</a:t>
            </a:r>
            <a:endParaRPr lang="en-US" sz="1800" baseline="0" dirty="0">
              <a:solidFill>
                <a:srgbClr val="000000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191000" y="4523340"/>
            <a:ext cx="1981200" cy="18012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 smtClean="0">
                <a:solidFill>
                  <a:srgbClr val="000000"/>
                </a:solidFill>
              </a:rPr>
              <a:t>“Above”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>
                <a:solidFill>
                  <a:srgbClr val="000000"/>
                </a:solidFill>
              </a:rPr>
              <a:t>y</a:t>
            </a:r>
            <a:r>
              <a:rPr lang="en-US" sz="1800" baseline="0" dirty="0" smtClean="0">
                <a:solidFill>
                  <a:srgbClr val="000000"/>
                </a:solidFill>
              </a:rPr>
              <a:t>-greater-than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>
                <a:solidFill>
                  <a:srgbClr val="000000"/>
                </a:solidFill>
              </a:rPr>
              <a:t>z</a:t>
            </a:r>
            <a:r>
              <a:rPr lang="en-US" sz="1800" baseline="0" dirty="0" smtClean="0">
                <a:solidFill>
                  <a:srgbClr val="000000"/>
                </a:solidFill>
              </a:rPr>
              <a:t>-aligned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 smtClean="0">
                <a:solidFill>
                  <a:srgbClr val="000000"/>
                </a:solidFill>
              </a:rPr>
              <a:t>x-(any)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133600" y="3962400"/>
            <a:ext cx="4077070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b="1" baseline="0" dirty="0" smtClean="0">
                <a:solidFill>
                  <a:srgbClr val="000000"/>
                </a:solidFill>
              </a:rPr>
              <a:t>Other potential compositions: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2133600" y="4516245"/>
            <a:ext cx="2971800" cy="2189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 smtClean="0">
                <a:solidFill>
                  <a:srgbClr val="000000"/>
                </a:solidFill>
              </a:rPr>
              <a:t>“Next to”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 smtClean="0">
                <a:solidFill>
                  <a:srgbClr val="000000"/>
                </a:solidFill>
              </a:rPr>
              <a:t>y-aligned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 smtClean="0">
                <a:solidFill>
                  <a:srgbClr val="000000"/>
                </a:solidFill>
              </a:rPr>
              <a:t>z-aligned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 smtClean="0">
                <a:solidFill>
                  <a:srgbClr val="000000"/>
                </a:solidFill>
              </a:rPr>
              <a:t>x-(less-than or 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>
                <a:solidFill>
                  <a:srgbClr val="000000"/>
                </a:solidFill>
              </a:rPr>
              <a:t> </a:t>
            </a:r>
            <a:r>
              <a:rPr lang="en-US" sz="1800" baseline="0" dirty="0" smtClean="0">
                <a:solidFill>
                  <a:srgbClr val="000000"/>
                </a:solidFill>
              </a:rPr>
              <a:t>    greater-than)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1800" baseline="0" dirty="0" smtClean="0">
                <a:solidFill>
                  <a:srgbClr val="000000"/>
                </a:solidFill>
              </a:rPr>
              <a:t>distance </a:t>
            </a:r>
            <a:r>
              <a:rPr lang="en-US" sz="1800" dirty="0">
                <a:solidFill>
                  <a:srgbClr val="000000"/>
                </a:solidFill>
              </a:rPr>
              <a:t>1</a:t>
            </a:r>
            <a:r>
              <a:rPr lang="en-US" sz="1800" baseline="0" dirty="0" smtClean="0">
                <a:solidFill>
                  <a:srgbClr val="000000"/>
                </a:solidFill>
              </a:rPr>
              <a:t>.5-3</a:t>
            </a:r>
            <a:endParaRPr lang="en-US" sz="1800" baseline="0" dirty="0">
              <a:solidFill>
                <a:srgbClr val="000000"/>
              </a:solidFill>
            </a:endParaRP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2626312" y="2558990"/>
            <a:ext cx="1562100" cy="712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000" baseline="0" dirty="0" smtClean="0">
                <a:solidFill>
                  <a:srgbClr val="000000"/>
                </a:solidFill>
              </a:rPr>
              <a:t>distance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552700" y="2971800"/>
            <a:ext cx="1181100" cy="0"/>
          </a:xfrm>
          <a:prstGeom prst="straightConnector1">
            <a:avLst/>
          </a:prstGeom>
          <a:ln w="28575">
            <a:solidFill>
              <a:schemeClr val="tx1"/>
            </a:solidFill>
            <a:prstDash val="lg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60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Spatial Projection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4-Point Star 3"/>
          <p:cNvSpPr/>
          <p:nvPr/>
        </p:nvSpPr>
        <p:spPr>
          <a:xfrm>
            <a:off x="4102225" y="3301784"/>
            <a:ext cx="152400" cy="190500"/>
          </a:xfrm>
          <a:prstGeom prst="star4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51642" y="1638300"/>
            <a:ext cx="7858957" cy="4838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“Put the object </a:t>
            </a:r>
            <a:r>
              <a:rPr lang="en-US" sz="2400" i="1" dirty="0" smtClean="0"/>
              <a:t>to the right of </a:t>
            </a:r>
            <a:r>
              <a:rPr lang="en-US" sz="2400" dirty="0" smtClean="0"/>
              <a:t>the blue block.”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sz="2000" dirty="0" smtClean="0"/>
              <a:t>Use average distance information to calculate XYZ projection coordinate</a:t>
            </a:r>
          </a:p>
          <a:p>
            <a:pPr lvl="1"/>
            <a:r>
              <a:rPr lang="en-US" sz="1600" dirty="0" smtClean="0"/>
              <a:t>Randomly selects alignment if there are multiple possible alignments along an axis</a:t>
            </a:r>
          </a:p>
          <a:p>
            <a:r>
              <a:rPr lang="en-US" sz="2000" dirty="0" smtClean="0"/>
              <a:t>Critical for actions and for simulation</a:t>
            </a:r>
            <a:endParaRPr lang="en-US" sz="2000" dirty="0"/>
          </a:p>
        </p:txBody>
      </p:sp>
      <p:sp>
        <p:nvSpPr>
          <p:cNvPr id="6" name="Cube 5"/>
          <p:cNvSpPr/>
          <p:nvPr/>
        </p:nvSpPr>
        <p:spPr>
          <a:xfrm>
            <a:off x="1892425" y="2863634"/>
            <a:ext cx="1066800" cy="10668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be 6"/>
          <p:cNvSpPr/>
          <p:nvPr/>
        </p:nvSpPr>
        <p:spPr>
          <a:xfrm>
            <a:off x="2514600" y="2664626"/>
            <a:ext cx="7873369" cy="1415249"/>
          </a:xfrm>
          <a:prstGeom prst="cube">
            <a:avLst/>
          </a:prstGeom>
          <a:solidFill>
            <a:srgbClr val="C0504D">
              <a:alpha val="45098"/>
            </a:srgbClr>
          </a:solidFill>
          <a:ln>
            <a:prstDash val="sysDash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6350">
                <a:solidFill>
                  <a:schemeClr val="tx1"/>
                </a:solidFill>
                <a:prstDash val="sysDash"/>
              </a:ln>
              <a:solidFill>
                <a:schemeClr val="tx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815268" y="3930434"/>
            <a:ext cx="1077157" cy="10668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892425" y="2177834"/>
            <a:ext cx="0" cy="175260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>
          <a:xfrm>
            <a:off x="1511425" y="2254034"/>
            <a:ext cx="381000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dirty="0" smtClean="0"/>
              <a:t>Z</a:t>
            </a:r>
            <a:endParaRPr lang="en-US" sz="240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206625" y="4463834"/>
            <a:ext cx="381000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dirty="0"/>
              <a:t>Y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3035425" y="3854234"/>
            <a:ext cx="381000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dirty="0"/>
              <a:t>X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892425" y="3930435"/>
            <a:ext cx="190500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44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Major Contributions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Autofit/>
          </a:bodyPr>
          <a:lstStyle/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A system that integrates the following components for end-to-end behavior for learning a subset of 2D grid based games</a:t>
            </a:r>
          </a:p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A method for acquiring grounded concepts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of spatial relationships for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prepositions</a:t>
            </a:r>
          </a:p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/>
              <a:t>Game Concept Network (GCN)</a:t>
            </a:r>
          </a:p>
          <a:p>
            <a:pPr marL="914400" lvl="1" indent="-514350">
              <a:spcAft>
                <a:spcPts val="600"/>
              </a:spcAft>
              <a:buFont typeface="+mj-lt"/>
              <a:buAutoNum type="alphaLcParenR"/>
            </a:pPr>
            <a:r>
              <a:rPr lang="en-US" sz="1800" dirty="0" smtClean="0"/>
              <a:t>A representation of the game, </a:t>
            </a:r>
            <a:r>
              <a:rPr lang="en-US" sz="1800" dirty="0"/>
              <a:t>including </a:t>
            </a:r>
            <a:r>
              <a:rPr lang="en-US" sz="1800" dirty="0" smtClean="0"/>
              <a:t>the problem space </a:t>
            </a:r>
            <a:r>
              <a:rPr lang="en-US" sz="1800" dirty="0"/>
              <a:t>and goal/failure </a:t>
            </a:r>
            <a:r>
              <a:rPr lang="en-US" sz="1800" dirty="0" smtClean="0"/>
              <a:t>states</a:t>
            </a:r>
          </a:p>
          <a:p>
            <a:pPr marL="914400" lvl="1" indent="-514350">
              <a:spcAft>
                <a:spcPts val="600"/>
              </a:spcAft>
              <a:buFont typeface="+mj-lt"/>
              <a:buAutoNum type="alphaLcParenR"/>
            </a:pPr>
            <a:r>
              <a:rPr lang="en-US" sz="1800" dirty="0" smtClean="0"/>
              <a:t>The process to acquire the GCN through </a:t>
            </a:r>
            <a:r>
              <a:rPr lang="en-US" sz="1800" dirty="0"/>
              <a:t>mixed-initiative structured </a:t>
            </a:r>
            <a:r>
              <a:rPr lang="en-US" sz="1800" dirty="0" smtClean="0"/>
              <a:t>dialog interaction</a:t>
            </a:r>
            <a:endParaRPr lang="en-US" sz="1800" dirty="0"/>
          </a:p>
          <a:p>
            <a:pPr marL="914400" lvl="1" indent="-514350">
              <a:spcAft>
                <a:spcPts val="600"/>
              </a:spcAft>
              <a:buFont typeface="+mj-lt"/>
              <a:buAutoNum type="alphaLcParenR"/>
            </a:pPr>
            <a:r>
              <a:rPr lang="en-US" sz="1800" dirty="0" smtClean="0"/>
              <a:t>Procedural </a:t>
            </a:r>
            <a:r>
              <a:rPr lang="en-US" sz="1800" dirty="0"/>
              <a:t>knowledge to interpret </a:t>
            </a:r>
            <a:r>
              <a:rPr lang="en-US" sz="1800" dirty="0" smtClean="0"/>
              <a:t>the GCN to extract </a:t>
            </a:r>
            <a:r>
              <a:rPr lang="en-US" sz="1800" dirty="0"/>
              <a:t>necessary information from the </a:t>
            </a:r>
            <a:r>
              <a:rPr lang="en-US" sz="1800" dirty="0" smtClean="0"/>
              <a:t>world</a:t>
            </a:r>
          </a:p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/>
              <a:t>A </a:t>
            </a:r>
            <a:r>
              <a:rPr lang="en-US" sz="2000" dirty="0"/>
              <a:t>capability to internally simulate </a:t>
            </a:r>
            <a:r>
              <a:rPr lang="en-US" sz="2000" dirty="0" smtClean="0"/>
              <a:t>actions</a:t>
            </a:r>
            <a:r>
              <a:rPr lang="en-US" sz="2000" dirty="0"/>
              <a:t>, search forward for the solutions, and produce action commands to manipulate the environment to achieve the goals.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59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Representing Tic-Tac-Toe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495800" cy="4572000"/>
          </a:xfrm>
        </p:spPr>
        <p:txBody>
          <a:bodyPr/>
          <a:lstStyle/>
          <a:p>
            <a:endParaRPr lang="en-US" sz="2000" dirty="0" smtClean="0"/>
          </a:p>
          <a:p>
            <a:r>
              <a:rPr lang="en-US" sz="2000" dirty="0" smtClean="0"/>
              <a:t>What is a sufficient representation for playing Tic-Tac-Toe?</a:t>
            </a:r>
          </a:p>
          <a:p>
            <a:r>
              <a:rPr lang="en-US" sz="2000" dirty="0" smtClean="0"/>
              <a:t>Recognize legal actions</a:t>
            </a:r>
          </a:p>
          <a:p>
            <a:pPr lvl="1"/>
            <a:r>
              <a:rPr lang="en-US" sz="1800" dirty="0" smtClean="0"/>
              <a:t>Place your piece (red) in an empty location</a:t>
            </a:r>
            <a:endParaRPr lang="en-US" sz="2000" dirty="0" smtClean="0"/>
          </a:p>
          <a:p>
            <a:r>
              <a:rPr lang="en-US" sz="2000" dirty="0" smtClean="0"/>
              <a:t>Detect Goal</a:t>
            </a:r>
          </a:p>
          <a:p>
            <a:pPr lvl="1"/>
            <a:r>
              <a:rPr lang="en-US" sz="1800" dirty="0" smtClean="0"/>
              <a:t>Three of your pieces on the board in a line (row, column, or diagonal)</a:t>
            </a:r>
          </a:p>
          <a:p>
            <a:pPr marL="457200" lvl="1" indent="0">
              <a:buNone/>
            </a:pPr>
            <a:endParaRPr lang="en-US" sz="1600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867400" y="27432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705600" y="27432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687553" y="35814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867400" y="35814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867400" y="44196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05600" y="44196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543800" y="27432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541795" y="35814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543800" y="44196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943600" y="1981200"/>
            <a:ext cx="381000" cy="381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458953" y="1981200"/>
            <a:ext cx="381000" cy="381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839953" y="3733800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7012406" y="1981200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6019800" y="4572000"/>
            <a:ext cx="381000" cy="381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019800" y="3733800"/>
            <a:ext cx="381000" cy="381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694195" y="2895600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694195" y="3733800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89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Acquisition of GCN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39929" y="6356350"/>
            <a:ext cx="2133600" cy="365125"/>
          </a:xfrm>
        </p:spPr>
        <p:txBody>
          <a:bodyPr/>
          <a:lstStyle/>
          <a:p>
            <a:fld id="{D5306379-1C60-4F51-AADB-BC9312F125C0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531347" y="1295400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Game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5531347" y="229115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A1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826747" y="3273517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C1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6560047" y="229115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Tic-Tac-Toe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502647" y="3252922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P1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4045447" y="4126133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block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4997947" y="4126133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location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6407647" y="411995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C11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7360147" y="411995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C12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5275302" y="5256779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</a:t>
            </a:r>
            <a:r>
              <a:rPr lang="en-US" sz="1200" dirty="0" smtClean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6248400" y="5256779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red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7696200" y="5297966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</a:t>
            </a:r>
            <a:r>
              <a:rPr lang="en-US" sz="1200" dirty="0" smtClean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>
            <a:stCxn id="5" idx="4"/>
            <a:endCxn id="6" idx="0"/>
          </p:cNvCxnSpPr>
          <p:nvPr/>
        </p:nvCxnSpPr>
        <p:spPr>
          <a:xfrm>
            <a:off x="5798047" y="1828800"/>
            <a:ext cx="0" cy="462355"/>
          </a:xfrm>
          <a:prstGeom prst="lin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18" name="Straight Connector 17"/>
          <p:cNvCxnSpPr>
            <a:stCxn id="6" idx="3"/>
            <a:endCxn id="9" idx="0"/>
          </p:cNvCxnSpPr>
          <p:nvPr/>
        </p:nvCxnSpPr>
        <p:spPr>
          <a:xfrm flipH="1">
            <a:off x="4769347" y="2746440"/>
            <a:ext cx="840115" cy="506482"/>
          </a:xfrm>
          <a:prstGeom prst="lin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19" name="Straight Connector 18"/>
          <p:cNvCxnSpPr>
            <a:stCxn id="6" idx="5"/>
            <a:endCxn id="7" idx="0"/>
          </p:cNvCxnSpPr>
          <p:nvPr/>
        </p:nvCxnSpPr>
        <p:spPr>
          <a:xfrm>
            <a:off x="5986632" y="2746440"/>
            <a:ext cx="1106815" cy="527077"/>
          </a:xfrm>
          <a:prstGeom prst="lin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20" name="Straight Connector 19"/>
          <p:cNvCxnSpPr>
            <a:stCxn id="9" idx="3"/>
            <a:endCxn id="10" idx="0"/>
          </p:cNvCxnSpPr>
          <p:nvPr/>
        </p:nvCxnSpPr>
        <p:spPr>
          <a:xfrm flipH="1">
            <a:off x="4312147" y="3708207"/>
            <a:ext cx="268615" cy="417926"/>
          </a:xfrm>
          <a:prstGeom prst="lin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21" name="Straight Connector 20"/>
          <p:cNvCxnSpPr>
            <a:stCxn id="9" idx="5"/>
            <a:endCxn id="11" idx="0"/>
          </p:cNvCxnSpPr>
          <p:nvPr/>
        </p:nvCxnSpPr>
        <p:spPr>
          <a:xfrm>
            <a:off x="4957932" y="3708207"/>
            <a:ext cx="306715" cy="417926"/>
          </a:xfrm>
          <a:prstGeom prst="lin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22" name="Straight Connector 21"/>
          <p:cNvCxnSpPr>
            <a:stCxn id="7" idx="3"/>
            <a:endCxn id="12" idx="0"/>
          </p:cNvCxnSpPr>
          <p:nvPr/>
        </p:nvCxnSpPr>
        <p:spPr>
          <a:xfrm flipH="1">
            <a:off x="6674347" y="3728802"/>
            <a:ext cx="230515" cy="391153"/>
          </a:xfrm>
          <a:prstGeom prst="lin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23" name="Straight Connector 22"/>
          <p:cNvCxnSpPr>
            <a:stCxn id="7" idx="5"/>
            <a:endCxn id="13" idx="0"/>
          </p:cNvCxnSpPr>
          <p:nvPr/>
        </p:nvCxnSpPr>
        <p:spPr>
          <a:xfrm>
            <a:off x="7282032" y="3728802"/>
            <a:ext cx="344815" cy="391153"/>
          </a:xfrm>
          <a:prstGeom prst="lin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24" name="Straight Connector 23"/>
          <p:cNvCxnSpPr>
            <a:stCxn id="12" idx="4"/>
            <a:endCxn id="15" idx="0"/>
          </p:cNvCxnSpPr>
          <p:nvPr/>
        </p:nvCxnSpPr>
        <p:spPr>
          <a:xfrm flipH="1">
            <a:off x="6515100" y="4653355"/>
            <a:ext cx="159247" cy="603424"/>
          </a:xfrm>
          <a:prstGeom prst="lin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25" name="Straight Connector 24"/>
          <p:cNvCxnSpPr>
            <a:stCxn id="12" idx="3"/>
            <a:endCxn id="14" idx="0"/>
          </p:cNvCxnSpPr>
          <p:nvPr/>
        </p:nvCxnSpPr>
        <p:spPr>
          <a:xfrm flipH="1">
            <a:off x="5542002" y="4575240"/>
            <a:ext cx="943760" cy="681539"/>
          </a:xfrm>
          <a:prstGeom prst="lin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26" name="Straight Connector 25"/>
          <p:cNvCxnSpPr>
            <a:stCxn id="5" idx="5"/>
            <a:endCxn id="8" idx="0"/>
          </p:cNvCxnSpPr>
          <p:nvPr/>
        </p:nvCxnSpPr>
        <p:spPr>
          <a:xfrm>
            <a:off x="5986632" y="1750685"/>
            <a:ext cx="840115" cy="540470"/>
          </a:xfrm>
          <a:prstGeom prst="lin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27" name="Straight Connector 26"/>
          <p:cNvCxnSpPr>
            <a:stCxn id="13" idx="5"/>
            <a:endCxn id="16" idx="0"/>
          </p:cNvCxnSpPr>
          <p:nvPr/>
        </p:nvCxnSpPr>
        <p:spPr>
          <a:xfrm>
            <a:off x="7815432" y="4575240"/>
            <a:ext cx="147468" cy="722726"/>
          </a:xfrm>
          <a:prstGeom prst="lin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sp>
        <p:nvSpPr>
          <p:cNvPr id="28" name="Oval 27"/>
          <p:cNvSpPr/>
          <p:nvPr/>
        </p:nvSpPr>
        <p:spPr>
          <a:xfrm>
            <a:off x="4572000" y="617735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in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9" name="Oval 28"/>
          <p:cNvSpPr/>
          <p:nvPr/>
        </p:nvSpPr>
        <p:spPr>
          <a:xfrm>
            <a:off x="5257800" y="617735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location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0" name="Oval 29"/>
          <p:cNvSpPr/>
          <p:nvPr/>
        </p:nvSpPr>
        <p:spPr>
          <a:xfrm>
            <a:off x="5981700" y="617735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true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011429" y="617735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in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7697229" y="617735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block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8421129" y="617735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true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34" name="Straight Connector 33"/>
          <p:cNvCxnSpPr>
            <a:stCxn id="14" idx="3"/>
            <a:endCxn id="28" idx="0"/>
          </p:cNvCxnSpPr>
          <p:nvPr/>
        </p:nvCxnSpPr>
        <p:spPr>
          <a:xfrm flipH="1">
            <a:off x="4838700" y="5712064"/>
            <a:ext cx="514717" cy="4652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14" idx="4"/>
            <a:endCxn id="29" idx="0"/>
          </p:cNvCxnSpPr>
          <p:nvPr/>
        </p:nvCxnSpPr>
        <p:spPr>
          <a:xfrm flipH="1">
            <a:off x="5524500" y="5790179"/>
            <a:ext cx="17502" cy="3871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4" idx="5"/>
            <a:endCxn id="30" idx="0"/>
          </p:cNvCxnSpPr>
          <p:nvPr/>
        </p:nvCxnSpPr>
        <p:spPr>
          <a:xfrm>
            <a:off x="5730587" y="5712064"/>
            <a:ext cx="517813" cy="4652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6" idx="3"/>
            <a:endCxn id="31" idx="0"/>
          </p:cNvCxnSpPr>
          <p:nvPr/>
        </p:nvCxnSpPr>
        <p:spPr>
          <a:xfrm flipH="1">
            <a:off x="7278129" y="5753251"/>
            <a:ext cx="496186" cy="4241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6" idx="4"/>
            <a:endCxn id="32" idx="0"/>
          </p:cNvCxnSpPr>
          <p:nvPr/>
        </p:nvCxnSpPr>
        <p:spPr>
          <a:xfrm>
            <a:off x="7962900" y="5831366"/>
            <a:ext cx="1029" cy="3459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6" idx="5"/>
            <a:endCxn id="33" idx="0"/>
          </p:cNvCxnSpPr>
          <p:nvPr/>
        </p:nvCxnSpPr>
        <p:spPr>
          <a:xfrm>
            <a:off x="8151485" y="5753251"/>
            <a:ext cx="536344" cy="4241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598147" y="3708207"/>
            <a:ext cx="228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1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398247" y="3691330"/>
            <a:ext cx="228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2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083547" y="2897778"/>
            <a:ext cx="1485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parameters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699061" y="2885421"/>
            <a:ext cx="1075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c</a:t>
            </a:r>
            <a:r>
              <a:rPr lang="en-US" sz="1400" b="1" dirty="0" smtClean="0">
                <a:solidFill>
                  <a:srgbClr val="C00000"/>
                </a:solidFill>
              </a:rPr>
              <a:t>onstraints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222561" y="3679632"/>
            <a:ext cx="228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1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022661" y="3662755"/>
            <a:ext cx="228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2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467741" y="1828800"/>
            <a:ext cx="817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name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112247" y="1851643"/>
            <a:ext cx="817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action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495800" y="5799672"/>
            <a:ext cx="817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prep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257800" y="5796355"/>
            <a:ext cx="817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with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981700" y="5796355"/>
            <a:ext cx="495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not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959758" y="5805047"/>
            <a:ext cx="817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prep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721758" y="5801730"/>
            <a:ext cx="817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with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8445658" y="5801730"/>
            <a:ext cx="495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not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340847" y="4772001"/>
            <a:ext cx="817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spatial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945765" y="4729555"/>
            <a:ext cx="817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spatial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553200" y="4746732"/>
            <a:ext cx="9420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attribute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60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4686228" cy="4525963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M: The game is tic-tac-toe.</a:t>
            </a:r>
          </a:p>
          <a:p>
            <a:pPr marL="0" indent="0">
              <a:buNone/>
            </a:pPr>
            <a:r>
              <a:rPr lang="en-US" dirty="0"/>
              <a:t>A: </a:t>
            </a:r>
            <a:r>
              <a:rPr lang="en-US" dirty="0" smtClean="0"/>
              <a:t>What is </a:t>
            </a:r>
            <a:r>
              <a:rPr lang="en-US" dirty="0"/>
              <a:t>the name of a legal action in the </a:t>
            </a:r>
            <a:r>
              <a:rPr lang="en-US" dirty="0" smtClean="0"/>
              <a:t>game?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M: place</a:t>
            </a:r>
          </a:p>
          <a:p>
            <a:pPr marL="0" indent="0">
              <a:buNone/>
            </a:pPr>
            <a:r>
              <a:rPr lang="en-US" dirty="0"/>
              <a:t>A: What is the verb associated with this action?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M: move</a:t>
            </a:r>
          </a:p>
          <a:p>
            <a:pPr marL="0" indent="0">
              <a:buNone/>
            </a:pPr>
            <a:r>
              <a:rPr lang="en-US" dirty="0"/>
              <a:t>A: T</a:t>
            </a:r>
            <a:r>
              <a:rPr lang="en-US" dirty="0" smtClean="0"/>
              <a:t>ell </a:t>
            </a:r>
            <a:r>
              <a:rPr lang="en-US" dirty="0"/>
              <a:t>me the name of a parameter for this action.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M: a block</a:t>
            </a:r>
          </a:p>
          <a:p>
            <a:pPr marL="0" indent="0">
              <a:buNone/>
            </a:pPr>
            <a:r>
              <a:rPr lang="en-US" dirty="0"/>
              <a:t>A: What is a </a:t>
            </a:r>
            <a:r>
              <a:rPr lang="en-US" dirty="0" smtClean="0"/>
              <a:t>constraint for </a:t>
            </a:r>
            <a:r>
              <a:rPr lang="en-US" dirty="0"/>
              <a:t>this </a:t>
            </a:r>
            <a:r>
              <a:rPr lang="en-US" dirty="0" smtClean="0"/>
              <a:t>parameter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M: the block is </a:t>
            </a:r>
            <a:r>
              <a:rPr lang="en-US" dirty="0" smtClean="0">
                <a:solidFill>
                  <a:srgbClr val="FF0000"/>
                </a:solidFill>
              </a:rPr>
              <a:t>red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/>
              <a:t>A: What is a </a:t>
            </a:r>
            <a:r>
              <a:rPr lang="en-US" dirty="0" smtClean="0"/>
              <a:t>constraint for </a:t>
            </a:r>
            <a:r>
              <a:rPr lang="en-US" dirty="0"/>
              <a:t>this parameter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M: the block is not in a location</a:t>
            </a:r>
          </a:p>
          <a:p>
            <a:pPr marL="0" indent="0">
              <a:buNone/>
            </a:pPr>
            <a:r>
              <a:rPr lang="en-US" dirty="0" smtClean="0"/>
              <a:t>A</a:t>
            </a:r>
            <a:r>
              <a:rPr lang="en-US" dirty="0"/>
              <a:t>: What is a </a:t>
            </a:r>
            <a:r>
              <a:rPr lang="en-US" dirty="0" smtClean="0"/>
              <a:t>constraint for </a:t>
            </a:r>
            <a:r>
              <a:rPr lang="en-US" dirty="0"/>
              <a:t>this </a:t>
            </a:r>
            <a:r>
              <a:rPr lang="en-US" dirty="0" smtClean="0"/>
              <a:t>parameter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M: finished.</a:t>
            </a:r>
          </a:p>
          <a:p>
            <a:pPr marL="0" indent="0">
              <a:buNone/>
            </a:pPr>
            <a:r>
              <a:rPr lang="en-US" dirty="0"/>
              <a:t>A: T</a:t>
            </a:r>
            <a:r>
              <a:rPr lang="en-US" dirty="0" smtClean="0"/>
              <a:t>ell </a:t>
            </a:r>
            <a:r>
              <a:rPr lang="en-US" dirty="0"/>
              <a:t>me the name of another </a:t>
            </a:r>
            <a:r>
              <a:rPr lang="en-US" dirty="0" smtClean="0"/>
              <a:t>parameter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M: a location</a:t>
            </a:r>
          </a:p>
          <a:p>
            <a:pPr marL="0" indent="0">
              <a:buNone/>
            </a:pPr>
            <a:r>
              <a:rPr lang="en-US" dirty="0"/>
              <a:t>A: What is a </a:t>
            </a:r>
            <a:r>
              <a:rPr lang="en-US" dirty="0" smtClean="0"/>
              <a:t>constraint for </a:t>
            </a:r>
            <a:r>
              <a:rPr lang="en-US" dirty="0"/>
              <a:t>this </a:t>
            </a:r>
            <a:r>
              <a:rPr lang="en-US" dirty="0" smtClean="0"/>
              <a:t>parameter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M: the location is not in a </a:t>
            </a:r>
            <a:r>
              <a:rPr lang="en-US" dirty="0" smtClean="0">
                <a:solidFill>
                  <a:srgbClr val="FF0000"/>
                </a:solidFill>
              </a:rPr>
              <a:t>block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>
            <a:off x="5257800" y="324071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place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257800" y="2895600"/>
            <a:ext cx="817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name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63" name="Oval 62"/>
          <p:cNvSpPr/>
          <p:nvPr/>
        </p:nvSpPr>
        <p:spPr>
          <a:xfrm>
            <a:off x="5867400" y="3238655"/>
            <a:ext cx="533400" cy="5334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move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943600" y="2895600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C00000"/>
                </a:solidFill>
              </a:rPr>
              <a:t>verb</a:t>
            </a:r>
            <a:endParaRPr lang="en-US" sz="1400" b="1" dirty="0">
              <a:solidFill>
                <a:srgbClr val="C00000"/>
              </a:solidFill>
            </a:endParaRPr>
          </a:p>
        </p:txBody>
      </p:sp>
      <p:cxnSp>
        <p:nvCxnSpPr>
          <p:cNvPr id="67" name="Straight Connector 66"/>
          <p:cNvCxnSpPr>
            <a:stCxn id="6" idx="4"/>
            <a:endCxn id="63" idx="0"/>
          </p:cNvCxnSpPr>
          <p:nvPr/>
        </p:nvCxnSpPr>
        <p:spPr>
          <a:xfrm>
            <a:off x="5798047" y="2824555"/>
            <a:ext cx="336053" cy="414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" idx="4"/>
            <a:endCxn id="61" idx="0"/>
          </p:cNvCxnSpPr>
          <p:nvPr/>
        </p:nvCxnSpPr>
        <p:spPr>
          <a:xfrm flipH="1">
            <a:off x="5524500" y="2824555"/>
            <a:ext cx="273547" cy="416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032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6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6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6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6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42" grpId="0"/>
      <p:bldP spid="43" grpId="0"/>
      <p:bldP spid="44" grpId="0"/>
      <p:bldP spid="45" grpId="0"/>
      <p:bldP spid="47" grpId="0"/>
      <p:bldP spid="48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1" grpId="0" animBg="1"/>
      <p:bldP spid="62" grpId="0"/>
      <p:bldP spid="63" grpId="0" animBg="1"/>
      <p:bldP spid="6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Interpret Tic-Tac-Toe 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90800"/>
            <a:ext cx="4495800" cy="35814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 smtClean="0"/>
              <a:t>Index potential objects for each parameter</a:t>
            </a:r>
          </a:p>
          <a:p>
            <a:pPr>
              <a:spcAft>
                <a:spcPts val="600"/>
              </a:spcAft>
            </a:pPr>
            <a:r>
              <a:rPr lang="en-US" sz="2000" dirty="0" smtClean="0"/>
              <a:t>Apply descriptive constraints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Apply </a:t>
            </a:r>
            <a:r>
              <a:rPr lang="en-US" sz="2000" dirty="0" smtClean="0"/>
              <a:t>spatial constraints</a:t>
            </a:r>
          </a:p>
          <a:p>
            <a:pPr>
              <a:spcAft>
                <a:spcPts val="600"/>
              </a:spcAft>
            </a:pPr>
            <a:r>
              <a:rPr lang="en-US" sz="2000" dirty="0" smtClean="0"/>
              <a:t>Construct full match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15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867400" y="27432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705600" y="27432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687553" y="35814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867400" y="35814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867400" y="44196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05600" y="44196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543800" y="27432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541795" y="35814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543800" y="44196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943600" y="1981200"/>
            <a:ext cx="381000" cy="381000"/>
          </a:xfrm>
          <a:prstGeom prst="ellips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458953" y="1981200"/>
            <a:ext cx="381000" cy="381000"/>
          </a:xfrm>
          <a:prstGeom prst="ellips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839953" y="3733800"/>
            <a:ext cx="381000" cy="38100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6984332" y="1981200"/>
            <a:ext cx="381000" cy="38100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6019800" y="4572000"/>
            <a:ext cx="381000" cy="381000"/>
          </a:xfrm>
          <a:prstGeom prst="ellips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696200" y="2895600"/>
            <a:ext cx="381000" cy="38100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696200" y="3733800"/>
            <a:ext cx="381000" cy="38100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041858" y="3763879"/>
            <a:ext cx="381000" cy="381000"/>
          </a:xfrm>
          <a:prstGeom prst="ellips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625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6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2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5" dur="indefinit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8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7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0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3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6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9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2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5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7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8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6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8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Simulating Tic-Tac-Toe 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82053" y="26670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20253" y="26670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02206" y="35052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2053" y="35052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82053" y="43434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20253" y="43434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458453" y="26670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456448" y="35052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458453" y="4343400"/>
            <a:ext cx="685800" cy="6858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52500" y="3657600"/>
            <a:ext cx="381000" cy="381000"/>
          </a:xfrm>
          <a:prstGeom prst="ellips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754606" y="3657600"/>
            <a:ext cx="381000" cy="38100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610853" y="3657600"/>
            <a:ext cx="381000" cy="38100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34453" y="4495800"/>
            <a:ext cx="381000" cy="381000"/>
          </a:xfrm>
          <a:prstGeom prst="ellips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610853" y="2819400"/>
            <a:ext cx="381000" cy="38100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ontent Placeholder 19"/>
          <p:cNvSpPr>
            <a:spLocks noGrp="1"/>
          </p:cNvSpPr>
          <p:nvPr>
            <p:ph idx="1"/>
          </p:nvPr>
        </p:nvSpPr>
        <p:spPr>
          <a:xfrm>
            <a:off x="457200" y="1600201"/>
            <a:ext cx="2534654" cy="76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Visible World</a:t>
            </a:r>
            <a:endParaRPr lang="en-US" sz="2400" dirty="0"/>
          </a:p>
        </p:txBody>
      </p:sp>
      <p:sp>
        <p:nvSpPr>
          <p:cNvPr id="23" name="Oval 22"/>
          <p:cNvSpPr/>
          <p:nvPr/>
        </p:nvSpPr>
        <p:spPr>
          <a:xfrm>
            <a:off x="762000" y="5257800"/>
            <a:ext cx="381000" cy="381000"/>
          </a:xfrm>
          <a:prstGeom prst="ellips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407696" y="5257800"/>
            <a:ext cx="381000" cy="381000"/>
          </a:xfrm>
          <a:prstGeom prst="ellips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017296" y="5261811"/>
            <a:ext cx="381000" cy="38100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669007" y="5257800"/>
            <a:ext cx="381000" cy="38100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19"/>
          <p:cNvSpPr txBox="1">
            <a:spLocks/>
          </p:cNvSpPr>
          <p:nvPr/>
        </p:nvSpPr>
        <p:spPr>
          <a:xfrm>
            <a:off x="5257800" y="1600200"/>
            <a:ext cx="3810000" cy="816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dirty="0" smtClean="0"/>
              <a:t>Internal SVS representation</a:t>
            </a:r>
            <a:endParaRPr lang="en-US" sz="2400" dirty="0"/>
          </a:p>
        </p:txBody>
      </p:sp>
      <p:grpSp>
        <p:nvGrpSpPr>
          <p:cNvPr id="82" name="Group 81"/>
          <p:cNvGrpSpPr/>
          <p:nvPr/>
        </p:nvGrpSpPr>
        <p:grpSpPr>
          <a:xfrm>
            <a:off x="5549008" y="2244892"/>
            <a:ext cx="1297405" cy="1574132"/>
            <a:chOff x="5549008" y="2244892"/>
            <a:chExt cx="1297405" cy="1574132"/>
          </a:xfrm>
        </p:grpSpPr>
        <p:sp>
          <p:nvSpPr>
            <p:cNvPr id="28" name="Rectangle 27"/>
            <p:cNvSpPr/>
            <p:nvPr/>
          </p:nvSpPr>
          <p:spPr>
            <a:xfrm flipV="1">
              <a:off x="5549008" y="2244892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 flipV="1">
              <a:off x="6006208" y="2244892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 flipV="1">
              <a:off x="5988161" y="2663992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 flipV="1">
              <a:off x="5549008" y="2663992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 flipV="1">
              <a:off x="5549008" y="3083092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 flipV="1">
              <a:off x="6006208" y="3083092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 flipV="1">
              <a:off x="6465413" y="2244892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 flipV="1">
              <a:off x="6463408" y="2663992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 flipV="1">
              <a:off x="6465413" y="3083092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flipV="1">
              <a:off x="5658183" y="2740192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flipV="1">
              <a:off x="6079289" y="2740192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 flipV="1">
              <a:off x="6556541" y="2740192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 flipV="1">
              <a:off x="5640136" y="3159292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 flipV="1">
              <a:off x="6556541" y="2321092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 flipV="1">
              <a:off x="5701408" y="3628524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 flipV="1">
              <a:off x="5999077" y="3628524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 flipV="1">
              <a:off x="6267783" y="3620503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 flipV="1">
              <a:off x="6540499" y="3616492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5563045" y="4267200"/>
            <a:ext cx="1297405" cy="1588168"/>
            <a:chOff x="5563045" y="4191000"/>
            <a:chExt cx="1297405" cy="1588168"/>
          </a:xfrm>
        </p:grpSpPr>
        <p:sp>
          <p:nvSpPr>
            <p:cNvPr id="46" name="Rectangle 45"/>
            <p:cNvSpPr/>
            <p:nvPr/>
          </p:nvSpPr>
          <p:spPr>
            <a:xfrm flipV="1">
              <a:off x="5563045" y="41910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 flipV="1">
              <a:off x="6020245" y="41910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 flipV="1">
              <a:off x="6002198" y="46101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 flipV="1">
              <a:off x="5563045" y="46101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 flipV="1">
              <a:off x="5563045" y="50292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 flipV="1">
              <a:off x="6020245" y="50292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 flipV="1">
              <a:off x="6479450" y="41910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 flipV="1">
              <a:off x="6477445" y="46101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 flipV="1">
              <a:off x="6479450" y="50292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 flipV="1">
              <a:off x="5672220" y="4686300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 flipV="1">
              <a:off x="6093326" y="4686300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 flipV="1">
              <a:off x="6570578" y="4686300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 flipV="1">
              <a:off x="5654173" y="5105400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 flipV="1">
              <a:off x="6570578" y="4267200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 flipV="1">
              <a:off x="6096000" y="5105400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 flipV="1">
              <a:off x="6013114" y="5588668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 flipV="1">
              <a:off x="6281820" y="5566611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 flipV="1">
              <a:off x="6554536" y="5562600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5561040" y="4259179"/>
            <a:ext cx="1297405" cy="1574132"/>
            <a:chOff x="7236995" y="4191000"/>
            <a:chExt cx="1297405" cy="1574132"/>
          </a:xfrm>
        </p:grpSpPr>
        <p:sp>
          <p:nvSpPr>
            <p:cNvPr id="64" name="Rectangle 63"/>
            <p:cNvSpPr/>
            <p:nvPr/>
          </p:nvSpPr>
          <p:spPr>
            <a:xfrm flipV="1">
              <a:off x="7236995" y="41910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 flipV="1">
              <a:off x="7694195" y="41910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 flipV="1">
              <a:off x="7676148" y="46101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 flipV="1">
              <a:off x="7236995" y="46101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 flipV="1">
              <a:off x="7236995" y="50292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 flipV="1">
              <a:off x="7694195" y="50292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 flipV="1">
              <a:off x="8153400" y="41910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 flipV="1">
              <a:off x="8151395" y="46101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 flipV="1">
              <a:off x="8153400" y="5029200"/>
              <a:ext cx="381000" cy="342900"/>
            </a:xfrm>
            <a:prstGeom prst="rect">
              <a:avLst/>
            </a:prstGeom>
            <a:solidFill>
              <a:srgbClr val="00FF00"/>
            </a:solidFill>
            <a:ln>
              <a:solidFill>
                <a:srgbClr val="00FF00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 flipV="1">
              <a:off x="7346170" y="4686300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 flipV="1">
              <a:off x="7767276" y="4686300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/>
            <p:cNvSpPr/>
            <p:nvPr/>
          </p:nvSpPr>
          <p:spPr>
            <a:xfrm flipV="1">
              <a:off x="8244528" y="4686300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/>
            <p:cNvSpPr/>
            <p:nvPr/>
          </p:nvSpPr>
          <p:spPr>
            <a:xfrm flipV="1">
              <a:off x="7328123" y="5105400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 flipV="1">
              <a:off x="8244528" y="4267200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 flipV="1">
              <a:off x="7328123" y="4260181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/>
            <p:cNvSpPr/>
            <p:nvPr/>
          </p:nvSpPr>
          <p:spPr>
            <a:xfrm flipV="1">
              <a:off x="7675032" y="5574632"/>
              <a:ext cx="211667" cy="190500"/>
            </a:xfrm>
            <a:prstGeom prst="ellips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 flipV="1">
              <a:off x="7955770" y="5566611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 flipV="1">
              <a:off x="8228486" y="5562600"/>
              <a:ext cx="211667" cy="190500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6" name="Straight Arrow Connector 85"/>
          <p:cNvCxnSpPr/>
          <p:nvPr/>
        </p:nvCxnSpPr>
        <p:spPr>
          <a:xfrm>
            <a:off x="6224781" y="3848100"/>
            <a:ext cx="0" cy="34290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Content Placeholder 19"/>
          <p:cNvSpPr txBox="1">
            <a:spLocks/>
          </p:cNvSpPr>
          <p:nvPr/>
        </p:nvSpPr>
        <p:spPr>
          <a:xfrm>
            <a:off x="7010400" y="4603082"/>
            <a:ext cx="2057400" cy="426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FF0000"/>
                </a:solidFill>
              </a:rPr>
              <a:t>Goal Not Detected</a:t>
            </a:r>
          </a:p>
        </p:txBody>
      </p:sp>
      <p:sp>
        <p:nvSpPr>
          <p:cNvPr id="88" name="Content Placeholder 19"/>
          <p:cNvSpPr txBox="1">
            <a:spLocks/>
          </p:cNvSpPr>
          <p:nvPr/>
        </p:nvSpPr>
        <p:spPr>
          <a:xfrm>
            <a:off x="7010400" y="4603082"/>
            <a:ext cx="2057400" cy="426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008000"/>
                </a:solidFill>
              </a:rPr>
              <a:t>Goal Detected!</a:t>
            </a:r>
          </a:p>
        </p:txBody>
      </p:sp>
      <p:cxnSp>
        <p:nvCxnSpPr>
          <p:cNvPr id="90" name="Straight Arrow Connector 89"/>
          <p:cNvCxnSpPr/>
          <p:nvPr/>
        </p:nvCxnSpPr>
        <p:spPr>
          <a:xfrm flipH="1">
            <a:off x="3810000" y="3848100"/>
            <a:ext cx="1066800" cy="0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4616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9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02083 -0.35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2" y="-17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87" grpId="0"/>
      <p:bldP spid="87" grpId="1"/>
      <p:bldP spid="87" grpId="2"/>
      <p:bldP spid="8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Evaluation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dirty="0" smtClean="0"/>
              <a:t>GCN </a:t>
            </a:r>
            <a:r>
              <a:rPr lang="en-US" sz="2000" dirty="0"/>
              <a:t>representation is sufficient to describe a variety of </a:t>
            </a:r>
            <a:r>
              <a:rPr lang="en-US" sz="2000" dirty="0" smtClean="0"/>
              <a:t>games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dirty="0" smtClean="0"/>
              <a:t>Grounded </a:t>
            </a:r>
            <a:r>
              <a:rPr lang="en-US" sz="2000" dirty="0"/>
              <a:t>knowledge representation is sufficient for perceiving and acting in the real </a:t>
            </a:r>
            <a:r>
              <a:rPr lang="en-US" sz="2000" dirty="0" smtClean="0"/>
              <a:t>world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dirty="0" smtClean="0"/>
              <a:t>Knowledge </a:t>
            </a:r>
            <a:r>
              <a:rPr lang="en-US" sz="2000" dirty="0"/>
              <a:t>acquisition is incremental, and transfers to other learning </a:t>
            </a:r>
            <a:r>
              <a:rPr lang="en-US" sz="2000" dirty="0" smtClean="0"/>
              <a:t>interactions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89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Games Learned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4" r="-9734"/>
          <a:stretch/>
        </p:blipFill>
        <p:spPr>
          <a:xfrm>
            <a:off x="915558" y="3484316"/>
            <a:ext cx="3685458" cy="253548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403121" y="4214812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Towers of </a:t>
            </a:r>
            <a:r>
              <a:rPr lang="en-US" dirty="0"/>
              <a:t>H</a:t>
            </a:r>
            <a:r>
              <a:rPr lang="en-US" dirty="0" smtClean="0"/>
              <a:t>anoi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18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14399" y="5421868"/>
            <a:ext cx="2971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Frogs and Toads puzzle</a:t>
            </a:r>
            <a:endParaRPr lang="en-US" dirty="0"/>
          </a:p>
        </p:txBody>
      </p:sp>
      <p:pic>
        <p:nvPicPr>
          <p:cNvPr id="18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71" t="-17768" r="-31171" b="17948"/>
          <a:stretch/>
        </p:blipFill>
        <p:spPr>
          <a:xfrm>
            <a:off x="1041173" y="1059098"/>
            <a:ext cx="4157031" cy="2859912"/>
          </a:xfrm>
        </p:spPr>
      </p:pic>
      <p:sp>
        <p:nvSpPr>
          <p:cNvPr id="7" name="TextBox 6"/>
          <p:cNvSpPr txBox="1"/>
          <p:nvPr/>
        </p:nvSpPr>
        <p:spPr>
          <a:xfrm>
            <a:off x="1651000" y="37338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5-Puzzle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601016" y="4771072"/>
            <a:ext cx="3352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itchFamily="34" charset="0"/>
              <a:buChar char="•"/>
            </a:pP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Tic-Tac-Toe</a:t>
            </a:r>
            <a:endParaRPr lang="en-U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/>
              <a:t>Connect-3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/>
              <a:t>Bishop </a:t>
            </a:r>
            <a:r>
              <a:rPr lang="en-US" dirty="0" smtClean="0"/>
              <a:t>swap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 smtClean="0"/>
              <a:t>4 Queens puzzle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29" r="-31829"/>
          <a:stretch/>
        </p:blipFill>
        <p:spPr>
          <a:xfrm>
            <a:off x="5198205" y="1295400"/>
            <a:ext cx="4243516" cy="2919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221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Concepts learned for Games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630107"/>
              </p:ext>
            </p:extLst>
          </p:nvPr>
        </p:nvGraphicFramePr>
        <p:xfrm>
          <a:off x="914400" y="1752600"/>
          <a:ext cx="7162800" cy="46872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5400"/>
                <a:gridCol w="1371600"/>
                <a:gridCol w="1981200"/>
                <a:gridCol w="1295400"/>
                <a:gridCol w="1219200"/>
              </a:tblGrid>
              <a:tr h="60960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Game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Spatial-Prep(s)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Action(s)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Goal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Failure</a:t>
                      </a:r>
                      <a:endParaRPr lang="en-US" sz="1600" dirty="0"/>
                    </a:p>
                  </a:txBody>
                  <a:tcPr/>
                </a:tc>
              </a:tr>
              <a:tr h="65094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Tic-Tac-Toe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in, linear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place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3-in-a-row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none</a:t>
                      </a:r>
                      <a:endParaRPr lang="en-US" sz="1600" dirty="0"/>
                    </a:p>
                  </a:txBody>
                  <a:tcPr/>
                </a:tc>
              </a:tr>
              <a:tr h="65094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Connect-3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in, linear, above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stack, bottom-place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3-in-a-row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none</a:t>
                      </a:r>
                      <a:endParaRPr lang="en-US" sz="1600" dirty="0"/>
                    </a:p>
                  </a:txBody>
                  <a:tcPr/>
                </a:tc>
              </a:tr>
              <a:tr h="65094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Towers-of-Hanoi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in, above, smaller-than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shift-stack, shift-to-bottom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Right-side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none</a:t>
                      </a:r>
                      <a:endParaRPr lang="en-US" sz="1600" dirty="0"/>
                    </a:p>
                  </a:txBody>
                  <a:tcPr/>
                </a:tc>
              </a:tr>
              <a:tr h="65094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5-Puzzle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in, diagonal, near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slide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Matching-location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none</a:t>
                      </a:r>
                      <a:endParaRPr lang="en-US" sz="1600" dirty="0"/>
                    </a:p>
                  </a:txBody>
                  <a:tcPr/>
                </a:tc>
              </a:tr>
              <a:tr h="65094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Frogs</a:t>
                      </a:r>
                      <a:r>
                        <a:rPr lang="en-US" sz="1600" baseline="0" dirty="0" smtClean="0"/>
                        <a:t> and Toads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left</a:t>
                      </a:r>
                      <a:r>
                        <a:rPr lang="en-US" sz="1600" baseline="0" dirty="0" smtClean="0"/>
                        <a:t> of, right of, in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slide-left,</a:t>
                      </a:r>
                      <a:r>
                        <a:rPr lang="en-US" sz="1600" baseline="0" dirty="0" smtClean="0"/>
                        <a:t> slide-right,</a:t>
                      </a:r>
                    </a:p>
                    <a:p>
                      <a:r>
                        <a:rPr lang="en-US" sz="1600" baseline="0" dirty="0" smtClean="0"/>
                        <a:t>jump-left, jump-right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Side-swap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none</a:t>
                      </a:r>
                      <a:endParaRPr lang="en-US" sz="1600" dirty="0"/>
                    </a:p>
                  </a:txBody>
                  <a:tcPr/>
                </a:tc>
              </a:tr>
              <a:tr h="63148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4 Queens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in, linear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place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All-on-board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None-attacking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8245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General Motivation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How can an agent be taught a novel problem in a real-world environment?</a:t>
            </a:r>
            <a:endParaRPr lang="en-US" sz="2400" dirty="0" smtClean="0"/>
          </a:p>
          <a:p>
            <a:pPr lvl="1"/>
            <a:r>
              <a:rPr lang="en-US" sz="1800" dirty="0" smtClean="0"/>
              <a:t>Sufficient specification of the problem for agent to attempt to solve</a:t>
            </a:r>
          </a:p>
          <a:p>
            <a:pPr lvl="1"/>
            <a:r>
              <a:rPr lang="en-US" sz="1800" dirty="0" smtClean="0"/>
              <a:t>Specifically focusing on games</a:t>
            </a:r>
            <a:endParaRPr lang="en-US" sz="1400" dirty="0" smtClean="0"/>
          </a:p>
          <a:p>
            <a:r>
              <a:rPr lang="en-US" sz="2000" dirty="0" smtClean="0"/>
              <a:t>Long Term Goals</a:t>
            </a:r>
          </a:p>
          <a:p>
            <a:pPr lvl="1"/>
            <a:r>
              <a:rPr lang="en-US" sz="1800" dirty="0" smtClean="0"/>
              <a:t>Robots with teachable extendable behavior</a:t>
            </a:r>
          </a:p>
          <a:p>
            <a:pPr lvl="1"/>
            <a:r>
              <a:rPr lang="en-US" sz="1800" dirty="0"/>
              <a:t>F</a:t>
            </a:r>
            <a:r>
              <a:rPr lang="en-US" sz="1800" dirty="0" smtClean="0"/>
              <a:t>lexible interactive instruction</a:t>
            </a:r>
          </a:p>
          <a:p>
            <a:pPr lvl="1"/>
            <a:r>
              <a:rPr lang="en-US" sz="1800" dirty="0" smtClean="0"/>
              <a:t>Grounded knowledge acquisition</a:t>
            </a:r>
          </a:p>
          <a:p>
            <a:r>
              <a:rPr lang="en-US" sz="2000" dirty="0" smtClean="0"/>
              <a:t>General Requirements</a:t>
            </a:r>
          </a:p>
          <a:p>
            <a:pPr lvl="1"/>
            <a:r>
              <a:rPr lang="en-US" sz="1800" dirty="0" smtClean="0"/>
              <a:t>Effective means to communicate problem space</a:t>
            </a:r>
          </a:p>
          <a:p>
            <a:pPr lvl="2"/>
            <a:r>
              <a:rPr lang="en-US" sz="1600" dirty="0" smtClean="0"/>
              <a:t>Problem space defines legal actions, state representation, terminal states, and goals</a:t>
            </a:r>
          </a:p>
          <a:p>
            <a:pPr lvl="2"/>
            <a:r>
              <a:rPr lang="en-US" sz="1600" dirty="0" smtClean="0"/>
              <a:t>No policy information</a:t>
            </a:r>
          </a:p>
          <a:p>
            <a:pPr lvl="1"/>
            <a:r>
              <a:rPr lang="en-US" sz="1800" dirty="0" smtClean="0"/>
              <a:t>Sufficient representation of problem specification</a:t>
            </a:r>
          </a:p>
          <a:p>
            <a:pPr lvl="1"/>
            <a:r>
              <a:rPr lang="en-US" sz="1800" dirty="0" smtClean="0"/>
              <a:t>Grounding of knowledge in shared environment</a:t>
            </a:r>
          </a:p>
          <a:p>
            <a:pPr lvl="1"/>
            <a:r>
              <a:rPr lang="en-US" sz="1800" dirty="0" smtClean="0"/>
              <a:t>Integration of perception, communication, reasoning, and action in one agent</a:t>
            </a:r>
          </a:p>
          <a:p>
            <a:pPr lvl="1"/>
            <a:r>
              <a:rPr lang="en-US" sz="1800" dirty="0" smtClean="0"/>
              <a:t>Generality-can learn a variety of games</a:t>
            </a:r>
          </a:p>
          <a:p>
            <a:pPr lvl="2"/>
            <a:r>
              <a:rPr lang="en-US" sz="1600" dirty="0" smtClean="0"/>
              <a:t>Ex: Towers of Hanoi, Tic-Tac-Toe, Frogs and Toads puzzle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76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Towers of Hanoi Demo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20</a:t>
            </a:fld>
            <a:endParaRPr lang="en-US"/>
          </a:p>
        </p:txBody>
      </p:sp>
      <p:pic>
        <p:nvPicPr>
          <p:cNvPr id="5" name="towers2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1371600"/>
            <a:ext cx="62484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366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Incremental Knowledge Acquisition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The interactive dialog can be long and tedious</a:t>
            </a:r>
          </a:p>
          <a:p>
            <a:pPr lvl="1"/>
            <a:r>
              <a:rPr lang="en-US" sz="1800" dirty="0" smtClean="0"/>
              <a:t>Tediousness also do to the inflexibility of language use</a:t>
            </a:r>
          </a:p>
          <a:p>
            <a:pPr lvl="1"/>
            <a:r>
              <a:rPr lang="en-US" sz="1800" dirty="0"/>
              <a:t>H</a:t>
            </a:r>
            <a:r>
              <a:rPr lang="en-US" sz="1800" dirty="0" smtClean="0"/>
              <a:t>uman instructional interactions can also be long/tedious</a:t>
            </a:r>
          </a:p>
          <a:p>
            <a:r>
              <a:rPr lang="en-US" sz="2000" dirty="0" smtClean="0"/>
              <a:t>As the agent acquires knowledge of concepts, like prepositions, this interaction becomes quicker</a:t>
            </a:r>
          </a:p>
          <a:p>
            <a:r>
              <a:rPr lang="en-US" sz="2000" dirty="0" smtClean="0"/>
              <a:t>Added additional capability to learn common concepts </a:t>
            </a:r>
          </a:p>
          <a:p>
            <a:pPr lvl="1"/>
            <a:r>
              <a:rPr lang="en-US" sz="1800" dirty="0" smtClean="0"/>
              <a:t>For example action: place and goal: three-in-a-row</a:t>
            </a:r>
          </a:p>
          <a:p>
            <a:pPr lvl="1"/>
            <a:r>
              <a:rPr lang="en-US" sz="1800" dirty="0" smtClean="0"/>
              <a:t>Relies on unique names for actions, goals, and failures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1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Results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43000" y="6157430"/>
            <a:ext cx="678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Experiment: Three games taught separately and sequentially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6" name="Char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7229953"/>
              </p:ext>
            </p:extLst>
          </p:nvPr>
        </p:nvGraphicFramePr>
        <p:xfrm>
          <a:off x="914400" y="1295400"/>
          <a:ext cx="7620000" cy="47127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6830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Tic-Tac-Toe after Queen-4 and Connect-3 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If Tic-Tac-Toe is taught last, only 5 interactions are needed!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1500" dirty="0" smtClean="0">
                <a:solidFill>
                  <a:srgbClr val="FF0000"/>
                </a:solidFill>
              </a:rPr>
              <a:t>M: </a:t>
            </a:r>
            <a:r>
              <a:rPr lang="en-US" sz="1500" dirty="0">
                <a:solidFill>
                  <a:srgbClr val="FF0000"/>
                </a:solidFill>
              </a:rPr>
              <a:t>the game is tic-tac-toe</a:t>
            </a:r>
          </a:p>
          <a:p>
            <a:pPr marL="0" indent="0">
              <a:buNone/>
            </a:pPr>
            <a:r>
              <a:rPr lang="en-US" sz="1500" dirty="0" smtClean="0"/>
              <a:t>A: </a:t>
            </a:r>
            <a:r>
              <a:rPr lang="en-US" sz="1500" dirty="0"/>
              <a:t>I do not know how to play tic-tac-toe. Tell me the name of a legal action in this game.</a:t>
            </a:r>
          </a:p>
          <a:p>
            <a:pPr marL="0" indent="0">
              <a:buNone/>
            </a:pPr>
            <a:r>
              <a:rPr lang="en-US" sz="1500" dirty="0" smtClean="0">
                <a:solidFill>
                  <a:srgbClr val="FF0000"/>
                </a:solidFill>
              </a:rPr>
              <a:t>M: place (learned in</a:t>
            </a:r>
            <a:r>
              <a:rPr lang="en-US" sz="1500" dirty="0">
                <a:solidFill>
                  <a:srgbClr val="FF0000"/>
                </a:solidFill>
              </a:rPr>
              <a:t> </a:t>
            </a:r>
            <a:r>
              <a:rPr lang="en-US" sz="1500" dirty="0" smtClean="0">
                <a:solidFill>
                  <a:srgbClr val="FF0000"/>
                </a:solidFill>
              </a:rPr>
              <a:t>4 Queens)</a:t>
            </a:r>
            <a:endParaRPr lang="en-US" sz="15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1500" dirty="0" smtClean="0"/>
              <a:t>A: </a:t>
            </a:r>
            <a:r>
              <a:rPr lang="en-US" sz="1500" dirty="0"/>
              <a:t>Ok tell me the name of another legal action in this game, or finished if no more actions.</a:t>
            </a:r>
          </a:p>
          <a:p>
            <a:pPr marL="0" indent="0">
              <a:buNone/>
            </a:pPr>
            <a:r>
              <a:rPr lang="en-US" sz="1500" dirty="0" smtClean="0">
                <a:solidFill>
                  <a:srgbClr val="FF0000"/>
                </a:solidFill>
              </a:rPr>
              <a:t>M: </a:t>
            </a:r>
            <a:r>
              <a:rPr lang="en-US" sz="1500" dirty="0">
                <a:solidFill>
                  <a:srgbClr val="FF0000"/>
                </a:solidFill>
              </a:rPr>
              <a:t>finished</a:t>
            </a:r>
          </a:p>
          <a:p>
            <a:pPr marL="0" indent="0">
              <a:buNone/>
            </a:pPr>
            <a:r>
              <a:rPr lang="en-US" sz="1500" dirty="0" smtClean="0"/>
              <a:t>A: </a:t>
            </a:r>
            <a:r>
              <a:rPr lang="en-US" sz="1500" dirty="0"/>
              <a:t>Ok tell me the name of the goal in the game.</a:t>
            </a:r>
          </a:p>
          <a:p>
            <a:pPr marL="0" indent="0">
              <a:buNone/>
            </a:pPr>
            <a:r>
              <a:rPr lang="en-US" sz="1500" dirty="0" smtClean="0">
                <a:solidFill>
                  <a:srgbClr val="FF0000"/>
                </a:solidFill>
              </a:rPr>
              <a:t>M: three-in-a-row (learned in Connect-3)</a:t>
            </a:r>
            <a:endParaRPr lang="en-US" sz="15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1500" dirty="0" smtClean="0"/>
              <a:t>A: </a:t>
            </a:r>
            <a:r>
              <a:rPr lang="en-US" sz="1500" dirty="0"/>
              <a:t>Ok tell me the name of a failure state in the game. (or none)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FF0000"/>
                </a:solidFill>
              </a:rPr>
              <a:t>Mentor: none</a:t>
            </a:r>
          </a:p>
          <a:p>
            <a:pPr marL="0" indent="0">
              <a:buNone/>
            </a:pPr>
            <a:r>
              <a:rPr lang="en-US" sz="1500" dirty="0" smtClean="0"/>
              <a:t>A: </a:t>
            </a:r>
            <a:r>
              <a:rPr lang="en-US" sz="1500" dirty="0"/>
              <a:t>Ok I have now learned the basics of the game.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3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Nuggets and Coals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Nuggets</a:t>
            </a:r>
          </a:p>
          <a:p>
            <a:r>
              <a:rPr lang="en-US" sz="2000" dirty="0" smtClean="0"/>
              <a:t>Can learn and play many different games</a:t>
            </a:r>
          </a:p>
          <a:p>
            <a:r>
              <a:rPr lang="en-US" sz="2000" dirty="0" smtClean="0"/>
              <a:t>Works in real world environment</a:t>
            </a:r>
          </a:p>
          <a:p>
            <a:r>
              <a:rPr lang="en-US" sz="2000" dirty="0" smtClean="0"/>
              <a:t>Concepts transfer between games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Coals</a:t>
            </a:r>
          </a:p>
          <a:p>
            <a:r>
              <a:rPr lang="en-US" sz="2000" dirty="0" smtClean="0"/>
              <a:t>Limitations in object permanence, preposition learning, verb learning</a:t>
            </a:r>
          </a:p>
          <a:p>
            <a:r>
              <a:rPr lang="en-US" sz="2000" dirty="0" smtClean="0"/>
              <a:t>Currently limited to 2-Dimensional board games</a:t>
            </a:r>
          </a:p>
          <a:p>
            <a:r>
              <a:rPr lang="en-US" sz="2000" dirty="0" smtClean="0"/>
              <a:t>Iterative deepening insufficient for handling many games/puzzles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9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Questions?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26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References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 err="1"/>
              <a:t>Barbu</a:t>
            </a:r>
            <a:r>
              <a:rPr lang="en-US" dirty="0"/>
              <a:t>, A.; </a:t>
            </a:r>
            <a:r>
              <a:rPr lang="en-US" dirty="0" err="1"/>
              <a:t>Narayanaswamy</a:t>
            </a:r>
            <a:r>
              <a:rPr lang="en-US" dirty="0"/>
              <a:t>, S.; and </a:t>
            </a:r>
            <a:r>
              <a:rPr lang="en-US" dirty="0" err="1"/>
              <a:t>Siskind</a:t>
            </a:r>
            <a:r>
              <a:rPr lang="en-US" dirty="0"/>
              <a:t>, J. M. 2010. Learning physically-instantiated game play through visual observation. In Proc. of ICRA’10, 1879–1886</a:t>
            </a:r>
            <a:r>
              <a:rPr lang="en-US" dirty="0" smtClean="0"/>
              <a:t>.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 err="1"/>
              <a:t>Genesereth</a:t>
            </a:r>
            <a:r>
              <a:rPr lang="en-US" dirty="0"/>
              <a:t>, M., and Love, N. 2005. General game playing: Game description language speciﬁcation. Technical report, Computer Science Department, Stanford University, Stanford, CA, USA</a:t>
            </a:r>
            <a:r>
              <a:rPr lang="en-US" dirty="0" smtClean="0"/>
              <a:t>.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 err="1"/>
              <a:t>Genesereth</a:t>
            </a:r>
            <a:r>
              <a:rPr lang="en-US" dirty="0"/>
              <a:t>, M. and Love, N. General game playing: Overview of the AAAI competition. AI Magazine, 26(2), 2005</a:t>
            </a:r>
            <a:r>
              <a:rPr lang="en-US" dirty="0" smtClean="0"/>
              <a:t>.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 err="1"/>
              <a:t>Hinrichs</a:t>
            </a:r>
            <a:r>
              <a:rPr lang="en-US" dirty="0"/>
              <a:t>, T., and </a:t>
            </a:r>
            <a:r>
              <a:rPr lang="en-US" dirty="0" err="1"/>
              <a:t>Forbus</a:t>
            </a:r>
            <a:r>
              <a:rPr lang="en-US" dirty="0"/>
              <a:t>, K. 2009. Learning Game Strategies by Experimentation. Paper presented </a:t>
            </a:r>
            <a:r>
              <a:rPr lang="en-US" dirty="0" err="1"/>
              <a:t>atthe</a:t>
            </a:r>
            <a:r>
              <a:rPr lang="en-US" dirty="0"/>
              <a:t> IJCAI-09 Workshop on Learning Structural Knowledge from Observations. Pasadena, CA, July 12</a:t>
            </a:r>
            <a:r>
              <a:rPr lang="en-US" dirty="0" smtClean="0"/>
              <a:t>.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Kaiser, Ł. Learning Games from Videos Guided by Descriptive Complexity. In </a:t>
            </a:r>
            <a:r>
              <a:rPr lang="en-US" i="1" dirty="0"/>
              <a:t>Proceedings of the 26th Conference on Artificial Intelligence, AAAI-12</a:t>
            </a:r>
            <a:r>
              <a:rPr lang="en-US" dirty="0"/>
              <a:t>, pp. 963–970. AAAI Press, 2012</a:t>
            </a:r>
            <a:r>
              <a:rPr lang="en-US" dirty="0" smtClean="0"/>
              <a:t>.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Laird, J. (2012). The Soar cognitive architecture. Cambridge, MA: MIT Press</a:t>
            </a:r>
            <a:r>
              <a:rPr lang="en-US" dirty="0" smtClean="0"/>
              <a:t>.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Mohan</a:t>
            </a:r>
            <a:r>
              <a:rPr lang="en-US" dirty="0"/>
              <a:t>, S., </a:t>
            </a:r>
            <a:r>
              <a:rPr lang="en-US" dirty="0" err="1"/>
              <a:t>Mininger</a:t>
            </a:r>
            <a:r>
              <a:rPr lang="en-US" dirty="0"/>
              <a:t>, A., Kirk, J., &amp; Laird, J. (2012). Acquiring Grounded Representation of Words with Situated Interactive Instruction. </a:t>
            </a:r>
            <a:r>
              <a:rPr lang="en-US" i="1" dirty="0"/>
              <a:t>Advances in Cognitive Systems</a:t>
            </a:r>
            <a:r>
              <a:rPr lang="en-US" dirty="0" smtClean="0"/>
              <a:t>.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Roy, D. (2005). Grounding words in perception and action: computational insights. Trends in Cognitive Sciences, 9, 389–396</a:t>
            </a:r>
            <a:r>
              <a:rPr lang="en-US" dirty="0" smtClean="0"/>
              <a:t>.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 err="1"/>
              <a:t>Thielscher</a:t>
            </a:r>
            <a:r>
              <a:rPr lang="en-US" dirty="0"/>
              <a:t>., M.  A general game description language for incomplete information games. In Proc. of AAAI, 994–999, 2010</a:t>
            </a:r>
            <a:r>
              <a:rPr lang="en-US" dirty="0" smtClean="0"/>
              <a:t>.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 err="1"/>
              <a:t>Thielscher</a:t>
            </a:r>
            <a:r>
              <a:rPr lang="en-US" dirty="0"/>
              <a:t>, M. 2011a. The general game playing description language is universal. In Proceedings of IJCAI</a:t>
            </a:r>
            <a:r>
              <a:rPr lang="en-US" dirty="0" smtClean="0"/>
              <a:t>.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 err="1"/>
              <a:t>Thielscher</a:t>
            </a:r>
            <a:r>
              <a:rPr lang="en-US" dirty="0"/>
              <a:t>, M. (2011). General Game Playing in AI Research and Education. In J. Bach &amp; S. </a:t>
            </a:r>
            <a:r>
              <a:rPr lang="en-US" dirty="0" err="1"/>
              <a:t>Edelkamp</a:t>
            </a:r>
            <a:r>
              <a:rPr lang="en-US" dirty="0"/>
              <a:t> (Eds.), Proceedings of the German Annual Conference on Artiﬁcial Intelligence (KI) (Vol. 7006, pp. 26–37). Berlin, Germany: </a:t>
            </a:r>
            <a:r>
              <a:rPr lang="en-US" dirty="0" smtClean="0"/>
              <a:t>Springer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72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slides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4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 Queens Game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28</a:t>
            </a:fld>
            <a:endParaRPr lang="en-US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371600"/>
            <a:ext cx="6161168" cy="4269582"/>
          </a:xfrm>
        </p:spPr>
      </p:pic>
      <p:sp>
        <p:nvSpPr>
          <p:cNvPr id="12" name="TextBox 11"/>
          <p:cNvSpPr txBox="1"/>
          <p:nvPr/>
        </p:nvSpPr>
        <p:spPr>
          <a:xfrm>
            <a:off x="1202267" y="5562600"/>
            <a:ext cx="670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 Queens puzzle: Place each queen(blue object) on the board so that none are attacking. Border locations reduce specification complexity.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7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 Puzzle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676400"/>
            <a:ext cx="5648793" cy="38862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29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19200" y="5334000"/>
            <a:ext cx="670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 puzzle: Slide pieces so that they end in their matching location (here: color). Can express adjacent relationship for slide action with multiple prepositions.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29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System Overview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3</a:t>
            </a:fld>
            <a:endParaRPr lang="en-US"/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2057400" y="3369529"/>
            <a:ext cx="4572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>
            <a:spLocks noGrp="1"/>
          </p:cNvSpPr>
          <p:nvPr>
            <p:ph idx="1"/>
          </p:nvPr>
        </p:nvSpPr>
        <p:spPr>
          <a:xfrm>
            <a:off x="5486400" y="1752600"/>
            <a:ext cx="3669632" cy="5105400"/>
          </a:xfrm>
        </p:spPr>
        <p:txBody>
          <a:bodyPr>
            <a:normAutofit/>
          </a:bodyPr>
          <a:lstStyle/>
          <a:p>
            <a:r>
              <a:rPr lang="en-US" sz="1800" dirty="0"/>
              <a:t>Instructive Dialog acquires problem space almost from </a:t>
            </a:r>
            <a:r>
              <a:rPr lang="en-US" sz="1800" dirty="0" smtClean="0"/>
              <a:t>scratch</a:t>
            </a:r>
          </a:p>
          <a:p>
            <a:r>
              <a:rPr lang="en-US" sz="1800" dirty="0" smtClean="0"/>
              <a:t>Starts </a:t>
            </a:r>
            <a:r>
              <a:rPr lang="en-US" sz="1800" dirty="0"/>
              <a:t>with some primitive knowledge about:</a:t>
            </a:r>
          </a:p>
          <a:p>
            <a:pPr lvl="1"/>
            <a:r>
              <a:rPr lang="en-US" sz="1600" dirty="0"/>
              <a:t>Primitive verbs: pick-up(</a:t>
            </a:r>
            <a:r>
              <a:rPr lang="en-US" sz="1600" dirty="0" err="1"/>
              <a:t>obj</a:t>
            </a:r>
            <a:r>
              <a:rPr lang="en-US" sz="1600" dirty="0"/>
              <a:t>), put-down(xyz)</a:t>
            </a:r>
          </a:p>
          <a:p>
            <a:pPr lvl="1"/>
            <a:r>
              <a:rPr lang="en-US" sz="1600" dirty="0"/>
              <a:t>Primitive spatial relations: alignment along axes (ex: aligned along X axis)</a:t>
            </a:r>
          </a:p>
          <a:p>
            <a:pPr lvl="1"/>
            <a:r>
              <a:rPr lang="en-US" sz="1600" dirty="0"/>
              <a:t>Feature space knowledge of color, size, and shape</a:t>
            </a:r>
          </a:p>
          <a:p>
            <a:r>
              <a:rPr lang="en-US" sz="1800" dirty="0"/>
              <a:t>Acquires:</a:t>
            </a:r>
          </a:p>
          <a:p>
            <a:pPr lvl="1"/>
            <a:r>
              <a:rPr lang="en-US" sz="1600" dirty="0"/>
              <a:t>Verb-action knowledge (</a:t>
            </a:r>
            <a:r>
              <a:rPr lang="en-US" sz="1600" i="1" dirty="0"/>
              <a:t>move</a:t>
            </a:r>
            <a:r>
              <a:rPr lang="en-US" sz="1600" dirty="0"/>
              <a:t>)</a:t>
            </a:r>
          </a:p>
          <a:p>
            <a:pPr lvl="1"/>
            <a:r>
              <a:rPr lang="en-US" sz="1600" dirty="0"/>
              <a:t>Spatial prepositions (</a:t>
            </a:r>
            <a:r>
              <a:rPr lang="en-US" sz="1600" i="1" dirty="0"/>
              <a:t>in</a:t>
            </a:r>
            <a:r>
              <a:rPr lang="en-US" sz="1600" dirty="0"/>
              <a:t>)</a:t>
            </a:r>
          </a:p>
          <a:p>
            <a:pPr lvl="1"/>
            <a:r>
              <a:rPr lang="en-US" sz="1600" dirty="0"/>
              <a:t>Object attributes (</a:t>
            </a:r>
            <a:r>
              <a:rPr lang="en-US" sz="1600" i="1" dirty="0"/>
              <a:t>red</a:t>
            </a:r>
            <a:r>
              <a:rPr lang="en-US" sz="1600" dirty="0"/>
              <a:t>)</a:t>
            </a:r>
          </a:p>
          <a:p>
            <a:pPr marL="0" indent="0">
              <a:buNone/>
            </a:pPr>
            <a:endParaRPr lang="en-US" sz="2000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24000"/>
            <a:ext cx="5167861" cy="524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Connect-3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30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639" y="1600200"/>
            <a:ext cx="6578722" cy="4525963"/>
          </a:xfrm>
        </p:spPr>
      </p:pic>
      <p:sp>
        <p:nvSpPr>
          <p:cNvPr id="6" name="TextBox 5"/>
          <p:cNvSpPr txBox="1"/>
          <p:nvPr/>
        </p:nvSpPr>
        <p:spPr>
          <a:xfrm>
            <a:off x="1219200" y="5334000"/>
            <a:ext cx="670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Connect-3: Another game described with an isomorphism like Towers of Hanoi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62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System Overview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8600" y="4038600"/>
            <a:ext cx="1905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Instructive Dialog to acquire problem space</a:t>
            </a:r>
          </a:p>
          <a:p>
            <a:r>
              <a:rPr lang="en-US" sz="1400" dirty="0"/>
              <a:t>a</a:t>
            </a:r>
            <a:r>
              <a:rPr lang="en-US" sz="1400" dirty="0" smtClean="0"/>
              <a:t>nd needed concepts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62200" y="4038600"/>
            <a:ext cx="2057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Game Concept Network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4495800" y="4061936"/>
            <a:ext cx="2209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Interpret perception to find legal actions and internally search for goal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6799001" y="4082743"/>
            <a:ext cx="228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Manipulate </a:t>
            </a:r>
            <a:r>
              <a:rPr lang="en-US" sz="1400" dirty="0"/>
              <a:t>e</a:t>
            </a:r>
            <a:r>
              <a:rPr lang="en-US" sz="1400" dirty="0" smtClean="0"/>
              <a:t>nvironment using discovered solution</a:t>
            </a:r>
            <a:endParaRPr lang="en-US" sz="1400" dirty="0"/>
          </a:p>
        </p:txBody>
      </p:sp>
      <p:grpSp>
        <p:nvGrpSpPr>
          <p:cNvPr id="63" name="Group 62"/>
          <p:cNvGrpSpPr/>
          <p:nvPr/>
        </p:nvGrpSpPr>
        <p:grpSpPr>
          <a:xfrm>
            <a:off x="2577883" y="2717820"/>
            <a:ext cx="1353508" cy="1262455"/>
            <a:chOff x="266700" y="917094"/>
            <a:chExt cx="3848100" cy="3364133"/>
          </a:xfrm>
        </p:grpSpPr>
        <p:sp>
          <p:nvSpPr>
            <p:cNvPr id="11" name="Oval 10"/>
            <p:cNvSpPr/>
            <p:nvPr/>
          </p:nvSpPr>
          <p:spPr>
            <a:xfrm>
              <a:off x="1752600" y="917094"/>
              <a:ext cx="533400" cy="533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Game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1752600" y="1912849"/>
              <a:ext cx="533400" cy="533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A1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3048000" y="2895211"/>
              <a:ext cx="533400" cy="533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C1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781300" y="1912849"/>
              <a:ext cx="533400" cy="533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Tic-Tac-Toe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723900" y="2874616"/>
              <a:ext cx="533400" cy="533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P1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266700" y="3747827"/>
              <a:ext cx="533400" cy="533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block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1219200" y="3747827"/>
              <a:ext cx="533400" cy="533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location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2628900" y="3741649"/>
              <a:ext cx="533400" cy="533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C11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3581400" y="3741649"/>
              <a:ext cx="533400" cy="533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C12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20" name="Straight Connector 19"/>
            <p:cNvCxnSpPr>
              <a:stCxn id="11" idx="4"/>
              <a:endCxn id="12" idx="0"/>
            </p:cNvCxnSpPr>
            <p:nvPr/>
          </p:nvCxnSpPr>
          <p:spPr>
            <a:xfrm>
              <a:off x="2019300" y="1450494"/>
              <a:ext cx="0" cy="462355"/>
            </a:xfrm>
            <a:prstGeom prst="lin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21" name="Straight Connector 20"/>
            <p:cNvCxnSpPr>
              <a:stCxn id="12" idx="3"/>
              <a:endCxn id="15" idx="0"/>
            </p:cNvCxnSpPr>
            <p:nvPr/>
          </p:nvCxnSpPr>
          <p:spPr>
            <a:xfrm flipH="1">
              <a:off x="990600" y="2368134"/>
              <a:ext cx="840115" cy="506482"/>
            </a:xfrm>
            <a:prstGeom prst="lin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22" name="Straight Connector 21"/>
            <p:cNvCxnSpPr>
              <a:stCxn id="12" idx="5"/>
              <a:endCxn id="13" idx="0"/>
            </p:cNvCxnSpPr>
            <p:nvPr/>
          </p:nvCxnSpPr>
          <p:spPr>
            <a:xfrm>
              <a:off x="2207885" y="2368134"/>
              <a:ext cx="1106815" cy="527077"/>
            </a:xfrm>
            <a:prstGeom prst="lin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23" name="Straight Connector 22"/>
            <p:cNvCxnSpPr>
              <a:stCxn id="15" idx="3"/>
              <a:endCxn id="16" idx="0"/>
            </p:cNvCxnSpPr>
            <p:nvPr/>
          </p:nvCxnSpPr>
          <p:spPr>
            <a:xfrm flipH="1">
              <a:off x="533400" y="3329901"/>
              <a:ext cx="268615" cy="417926"/>
            </a:xfrm>
            <a:prstGeom prst="lin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24" name="Straight Connector 23"/>
            <p:cNvCxnSpPr>
              <a:stCxn id="15" idx="5"/>
              <a:endCxn id="17" idx="0"/>
            </p:cNvCxnSpPr>
            <p:nvPr/>
          </p:nvCxnSpPr>
          <p:spPr>
            <a:xfrm>
              <a:off x="1179185" y="3329901"/>
              <a:ext cx="306715" cy="417926"/>
            </a:xfrm>
            <a:prstGeom prst="lin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25" name="Straight Connector 24"/>
            <p:cNvCxnSpPr>
              <a:stCxn id="13" idx="3"/>
              <a:endCxn id="18" idx="0"/>
            </p:cNvCxnSpPr>
            <p:nvPr/>
          </p:nvCxnSpPr>
          <p:spPr>
            <a:xfrm flipH="1">
              <a:off x="2895600" y="3350496"/>
              <a:ext cx="230515" cy="391153"/>
            </a:xfrm>
            <a:prstGeom prst="lin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26" name="Straight Connector 25"/>
            <p:cNvCxnSpPr>
              <a:stCxn id="13" idx="5"/>
              <a:endCxn id="19" idx="0"/>
            </p:cNvCxnSpPr>
            <p:nvPr/>
          </p:nvCxnSpPr>
          <p:spPr>
            <a:xfrm>
              <a:off x="3503285" y="3350496"/>
              <a:ext cx="344815" cy="391153"/>
            </a:xfrm>
            <a:prstGeom prst="lin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27" name="Straight Connector 26"/>
            <p:cNvCxnSpPr>
              <a:stCxn id="11" idx="5"/>
              <a:endCxn id="14" idx="0"/>
            </p:cNvCxnSpPr>
            <p:nvPr/>
          </p:nvCxnSpPr>
          <p:spPr>
            <a:xfrm>
              <a:off x="2207885" y="1372379"/>
              <a:ext cx="840115" cy="540470"/>
            </a:xfrm>
            <a:prstGeom prst="lin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</p:cxnSp>
        <p:sp>
          <p:nvSpPr>
            <p:cNvPr id="28" name="Oval 27"/>
            <p:cNvSpPr/>
            <p:nvPr/>
          </p:nvSpPr>
          <p:spPr>
            <a:xfrm>
              <a:off x="1485900" y="2861229"/>
              <a:ext cx="533400" cy="533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place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29" name="Straight Connector 28"/>
            <p:cNvCxnSpPr>
              <a:stCxn id="12" idx="4"/>
              <a:endCxn id="28" idx="0"/>
            </p:cNvCxnSpPr>
            <p:nvPr/>
          </p:nvCxnSpPr>
          <p:spPr>
            <a:xfrm flipH="1">
              <a:off x="1752600" y="2446249"/>
              <a:ext cx="266700" cy="4149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/>
            <p:cNvSpPr/>
            <p:nvPr/>
          </p:nvSpPr>
          <p:spPr>
            <a:xfrm>
              <a:off x="2095500" y="2859169"/>
              <a:ext cx="533400" cy="533400"/>
            </a:xfrm>
            <a:prstGeom prst="ellipse">
              <a:avLst/>
            </a:prstGeom>
            <a:ln>
              <a:solidFill>
                <a:srgbClr val="008000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move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cxnSp>
          <p:nvCxnSpPr>
            <p:cNvPr id="42" name="Straight Connector 41"/>
            <p:cNvCxnSpPr>
              <a:stCxn id="12" idx="4"/>
              <a:endCxn id="40" idx="0"/>
            </p:cNvCxnSpPr>
            <p:nvPr/>
          </p:nvCxnSpPr>
          <p:spPr>
            <a:xfrm>
              <a:off x="2019300" y="2446249"/>
              <a:ext cx="342900" cy="4129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5" name="Straight Arrow Connector 64"/>
          <p:cNvCxnSpPr/>
          <p:nvPr/>
        </p:nvCxnSpPr>
        <p:spPr>
          <a:xfrm>
            <a:off x="2057400" y="3369529"/>
            <a:ext cx="4572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4038600" y="3364041"/>
            <a:ext cx="457200" cy="1214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2665499"/>
            <a:ext cx="1295400" cy="1314929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2" r="-8492"/>
          <a:stretch/>
        </p:blipFill>
        <p:spPr>
          <a:xfrm>
            <a:off x="4505131" y="2667000"/>
            <a:ext cx="2153679" cy="1481666"/>
          </a:xfrm>
          <a:prstGeom prst="rect">
            <a:avLst/>
          </a:prstGeom>
        </p:spPr>
      </p:pic>
      <p:cxnSp>
        <p:nvCxnSpPr>
          <p:cNvPr id="68" name="Straight Arrow Connector 67"/>
          <p:cNvCxnSpPr/>
          <p:nvPr/>
        </p:nvCxnSpPr>
        <p:spPr>
          <a:xfrm flipV="1">
            <a:off x="6369875" y="3376187"/>
            <a:ext cx="457200" cy="1214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986" y="2473867"/>
            <a:ext cx="1998401" cy="159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90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Shortcomings of Existing Approaches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Communication of problem space</a:t>
            </a:r>
          </a:p>
          <a:p>
            <a:pPr lvl="1"/>
            <a:r>
              <a:rPr lang="en-US" sz="1600" dirty="0" smtClean="0"/>
              <a:t>Limited to formal languages, like C, STRIPS,  or GDL</a:t>
            </a:r>
          </a:p>
          <a:p>
            <a:pPr lvl="1"/>
            <a:r>
              <a:rPr lang="en-US" sz="1600" dirty="0" smtClean="0"/>
              <a:t>Cannot learn spatial relations for describing problem space</a:t>
            </a:r>
          </a:p>
          <a:p>
            <a:pPr lvl="1"/>
            <a:r>
              <a:rPr lang="en-US" sz="1600" dirty="0"/>
              <a:t>Do not share learned representations across multiple </a:t>
            </a:r>
            <a:r>
              <a:rPr lang="en-US" sz="1600" dirty="0" smtClean="0"/>
              <a:t>games</a:t>
            </a:r>
          </a:p>
          <a:p>
            <a:pPr lvl="1"/>
            <a:r>
              <a:rPr lang="en-US" sz="1600" dirty="0" smtClean="0"/>
              <a:t>Focuses on learning through observation of game play</a:t>
            </a:r>
          </a:p>
          <a:p>
            <a:r>
              <a:rPr lang="en-US" sz="1800" dirty="0" smtClean="0"/>
              <a:t>Representation of problem space</a:t>
            </a:r>
          </a:p>
          <a:p>
            <a:pPr lvl="1"/>
            <a:r>
              <a:rPr lang="en-US" sz="1600" dirty="0" smtClean="0"/>
              <a:t>Problem space specifications, like STRIPS or GDL, do not ground their representations and are acquired programmatically</a:t>
            </a:r>
          </a:p>
          <a:p>
            <a:pPr lvl="1"/>
            <a:r>
              <a:rPr lang="en-US" sz="1600" dirty="0" smtClean="0"/>
              <a:t>Require full action models and initial state descriptions</a:t>
            </a:r>
          </a:p>
          <a:p>
            <a:r>
              <a:rPr lang="en-US" sz="1800" dirty="0" smtClean="0"/>
              <a:t>Integration</a:t>
            </a:r>
          </a:p>
          <a:p>
            <a:pPr lvl="1"/>
            <a:r>
              <a:rPr lang="en-US" sz="1600" dirty="0" smtClean="0"/>
              <a:t>Few projects have attempted to integrate all of these components for end-to-end behavior</a:t>
            </a:r>
          </a:p>
          <a:p>
            <a:pPr lvl="1"/>
            <a:r>
              <a:rPr lang="en-US" sz="1600" dirty="0" smtClean="0"/>
              <a:t>Knowledge must be grounded not only in perception, but across components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28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Major Contributions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Autofit/>
          </a:bodyPr>
          <a:lstStyle/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/>
              <a:t>A system that integrates the following components for end-to-end behavior for learning a subset of 2D grid-based games</a:t>
            </a:r>
          </a:p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/>
              <a:t>A method for acquiring grounded concepts </a:t>
            </a:r>
            <a:r>
              <a:rPr lang="en-US" sz="2000" dirty="0"/>
              <a:t>of spatial relationships for </a:t>
            </a:r>
            <a:r>
              <a:rPr lang="en-US" sz="2000" dirty="0" smtClean="0"/>
              <a:t>prepositions, which are used in communicating the problem description</a:t>
            </a:r>
          </a:p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/>
              <a:t>The Game Concept Network (GCN)</a:t>
            </a:r>
          </a:p>
          <a:p>
            <a:pPr marL="914400" lvl="1" indent="-514350">
              <a:spcAft>
                <a:spcPts val="600"/>
              </a:spcAft>
              <a:buFont typeface="+mj-lt"/>
              <a:buAutoNum type="alphaLcParenR"/>
            </a:pPr>
            <a:r>
              <a:rPr lang="en-US" sz="1800" dirty="0" smtClean="0"/>
              <a:t>A representation of the game, </a:t>
            </a:r>
            <a:r>
              <a:rPr lang="en-US" sz="1800" dirty="0"/>
              <a:t>including </a:t>
            </a:r>
            <a:r>
              <a:rPr lang="en-US" sz="1800" dirty="0" smtClean="0"/>
              <a:t>the problem space </a:t>
            </a:r>
            <a:r>
              <a:rPr lang="en-US" sz="1800" dirty="0"/>
              <a:t>and goal/failure </a:t>
            </a:r>
            <a:r>
              <a:rPr lang="en-US" sz="1800" dirty="0" smtClean="0"/>
              <a:t>states</a:t>
            </a:r>
          </a:p>
          <a:p>
            <a:pPr marL="914400" lvl="1" indent="-514350">
              <a:spcAft>
                <a:spcPts val="600"/>
              </a:spcAft>
              <a:buFont typeface="+mj-lt"/>
              <a:buAutoNum type="alphaLcParenR"/>
            </a:pPr>
            <a:r>
              <a:rPr lang="en-US" sz="1800" dirty="0" smtClean="0"/>
              <a:t>The process to acquire the GCN through </a:t>
            </a:r>
            <a:r>
              <a:rPr lang="en-US" sz="1800" dirty="0"/>
              <a:t>mixed-initiative structured </a:t>
            </a:r>
            <a:r>
              <a:rPr lang="en-US" sz="1800" dirty="0" smtClean="0"/>
              <a:t>dialog interaction</a:t>
            </a:r>
            <a:endParaRPr lang="en-US" sz="1800" dirty="0"/>
          </a:p>
          <a:p>
            <a:pPr marL="914400" lvl="1" indent="-514350">
              <a:spcAft>
                <a:spcPts val="600"/>
              </a:spcAft>
              <a:buFont typeface="+mj-lt"/>
              <a:buAutoNum type="alphaLcParenR"/>
            </a:pPr>
            <a:r>
              <a:rPr lang="en-US" sz="1800" dirty="0" smtClean="0"/>
              <a:t>The procedural </a:t>
            </a:r>
            <a:r>
              <a:rPr lang="en-US" sz="1800" dirty="0"/>
              <a:t>knowledge to interpret </a:t>
            </a:r>
            <a:r>
              <a:rPr lang="en-US" sz="1800" dirty="0" smtClean="0"/>
              <a:t>the GCN to extract </a:t>
            </a:r>
            <a:r>
              <a:rPr lang="en-US" sz="1800" dirty="0"/>
              <a:t>necessary information from the </a:t>
            </a:r>
            <a:r>
              <a:rPr lang="en-US" sz="1800" dirty="0" smtClean="0"/>
              <a:t>world</a:t>
            </a:r>
          </a:p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/>
              <a:t>A </a:t>
            </a:r>
            <a:r>
              <a:rPr lang="en-US" sz="2000" dirty="0"/>
              <a:t>capability to internally simulate </a:t>
            </a:r>
            <a:r>
              <a:rPr lang="en-US" sz="2000" dirty="0" smtClean="0"/>
              <a:t>actions</a:t>
            </a:r>
            <a:r>
              <a:rPr lang="en-US" sz="2000" dirty="0"/>
              <a:t>, search forward for the solutions, and produce action commands to manipulate the environment to achieve the goals.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025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Characterization of Games </a:t>
            </a:r>
            <a:br>
              <a:rPr lang="en-US" dirty="0" smtClean="0">
                <a:solidFill>
                  <a:schemeClr val="tx2"/>
                </a:solidFill>
              </a:rPr>
            </a:br>
            <a:r>
              <a:rPr lang="en-US" dirty="0" smtClean="0">
                <a:solidFill>
                  <a:schemeClr val="tx2"/>
                </a:solidFill>
              </a:rPr>
              <a:t>that can be Learned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Fully observable, deterministic, turn-based</a:t>
            </a:r>
          </a:p>
          <a:p>
            <a:r>
              <a:rPr lang="en-US" sz="2000" dirty="0" smtClean="0"/>
              <a:t>Playable with discrete actions</a:t>
            </a:r>
          </a:p>
          <a:p>
            <a:pPr lvl="1"/>
            <a:r>
              <a:rPr lang="en-US" sz="1600" dirty="0" smtClean="0"/>
              <a:t>No multi-verb actions (like replace)</a:t>
            </a:r>
          </a:p>
          <a:p>
            <a:r>
              <a:rPr lang="en-US" sz="2000" dirty="0" smtClean="0"/>
              <a:t>Game encoded in current visual state</a:t>
            </a:r>
          </a:p>
          <a:p>
            <a:pPr lvl="1"/>
            <a:r>
              <a:rPr lang="en-US" sz="1800" dirty="0" smtClean="0"/>
              <a:t>No rules based on history</a:t>
            </a:r>
          </a:p>
          <a:p>
            <a:r>
              <a:rPr lang="en-US" sz="2000" dirty="0" smtClean="0"/>
              <a:t>Game state defined by </a:t>
            </a:r>
          </a:p>
          <a:p>
            <a:pPr lvl="1"/>
            <a:r>
              <a:rPr lang="en-US" sz="1800" dirty="0"/>
              <a:t>l</a:t>
            </a:r>
            <a:r>
              <a:rPr lang="en-US" sz="1800" dirty="0" smtClean="0"/>
              <a:t>ocations</a:t>
            </a:r>
          </a:p>
          <a:p>
            <a:pPr lvl="1"/>
            <a:r>
              <a:rPr lang="en-US" sz="1800" dirty="0" smtClean="0"/>
              <a:t>spatial constraints between those locations</a:t>
            </a:r>
          </a:p>
          <a:p>
            <a:pPr lvl="1"/>
            <a:r>
              <a:rPr lang="en-US" sz="1800" dirty="0" smtClean="0"/>
              <a:t>pieces that occupy locations</a:t>
            </a:r>
          </a:p>
          <a:p>
            <a:r>
              <a:rPr lang="en-US" sz="2000" dirty="0" smtClean="0"/>
              <a:t>Covers many board games</a:t>
            </a:r>
          </a:p>
          <a:p>
            <a:pPr lvl="1"/>
            <a:r>
              <a:rPr lang="en-US" sz="1800" dirty="0" smtClean="0"/>
              <a:t>Games such as Tic-Tac-Toe, Connect4, N Queens puzzle</a:t>
            </a:r>
          </a:p>
          <a:p>
            <a:pPr lvl="1"/>
            <a:r>
              <a:rPr lang="en-US" sz="1800" dirty="0" smtClean="0"/>
              <a:t>Also games/puzzles that can be described as an isomorphism (Towers of Hanoi)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276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Major Contributions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Autofit/>
          </a:bodyPr>
          <a:lstStyle/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A system that integrates the following components for end-to-end behavior for learning a subset of 2D grid based games</a:t>
            </a:r>
          </a:p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/>
              <a:t>A method for acquiring grounded concepts </a:t>
            </a:r>
            <a:r>
              <a:rPr lang="en-US" sz="2000" dirty="0"/>
              <a:t>of spatial relationships for </a:t>
            </a:r>
            <a:r>
              <a:rPr lang="en-US" sz="2000" dirty="0" smtClean="0"/>
              <a:t>prepositions</a:t>
            </a:r>
          </a:p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Game Concept Network (GCN)</a:t>
            </a:r>
          </a:p>
          <a:p>
            <a:pPr marL="914400" lvl="1" indent="-514350">
              <a:spcAft>
                <a:spcPts val="600"/>
              </a:spcAft>
              <a:buFont typeface="+mj-lt"/>
              <a:buAutoNum type="alphaLcParenR"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A representation of the game,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including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the problem space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and goal/failure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states</a:t>
            </a:r>
          </a:p>
          <a:p>
            <a:pPr marL="914400" lvl="1" indent="-514350">
              <a:spcAft>
                <a:spcPts val="600"/>
              </a:spcAft>
              <a:buFont typeface="+mj-lt"/>
              <a:buAutoNum type="alphaLcParenR"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The process to acquire the GCN through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mixed-initiative structured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dialog interaction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  <a:p>
            <a:pPr marL="914400" lvl="1" indent="-514350">
              <a:spcAft>
                <a:spcPts val="600"/>
              </a:spcAft>
              <a:buFont typeface="+mj-lt"/>
              <a:buAutoNum type="alphaLcParenR"/>
            </a:pP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Procedural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knowledge to interpret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the GCN to extract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necessary information from the 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world</a:t>
            </a:r>
          </a:p>
          <a:p>
            <a:pPr marL="514350" lvl="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A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capability to internally simulate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actions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, search forward for the solutions, and produce action commands to manipulate the environment to achieve the goals.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5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Prepositions for Spatial Relationships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Prepositions are necessary for describing the spatial constraints of board games</a:t>
            </a:r>
          </a:p>
          <a:p>
            <a:r>
              <a:rPr lang="en-US" sz="2000" dirty="0" smtClean="0"/>
              <a:t>Concepts must be grounded in shared representation- simulator/real-world</a:t>
            </a:r>
          </a:p>
          <a:p>
            <a:r>
              <a:rPr lang="en-US" sz="2000" dirty="0" smtClean="0"/>
              <a:t>Basic Requirements</a:t>
            </a:r>
          </a:p>
          <a:p>
            <a:pPr lvl="1"/>
            <a:r>
              <a:rPr lang="en-US" sz="1600" dirty="0" smtClean="0"/>
              <a:t>Learned with few examples</a:t>
            </a:r>
          </a:p>
          <a:p>
            <a:pPr lvl="1"/>
            <a:r>
              <a:rPr lang="en-US" sz="1600" dirty="0" smtClean="0"/>
              <a:t>Cover basic prepositions between two objects in Euclidean space</a:t>
            </a:r>
          </a:p>
          <a:p>
            <a:r>
              <a:rPr lang="en-US" sz="2000" dirty="0" smtClean="0"/>
              <a:t>SVS primitives</a:t>
            </a:r>
          </a:p>
          <a:p>
            <a:pPr lvl="1"/>
            <a:r>
              <a:rPr lang="en-US" sz="1600" dirty="0" smtClean="0"/>
              <a:t>Axis(X,Y,Z) alignment(aligned, greater than, less than) of two objects</a:t>
            </a:r>
          </a:p>
          <a:p>
            <a:pPr lvl="1"/>
            <a:r>
              <a:rPr lang="en-US" sz="1600" dirty="0" smtClean="0"/>
              <a:t>Distance between objects along axes</a:t>
            </a:r>
            <a:endParaRPr lang="en-US" sz="1600" dirty="0"/>
          </a:p>
          <a:p>
            <a:r>
              <a:rPr lang="en-US" sz="2000" dirty="0" smtClean="0"/>
              <a:t>Can learn/represent prepositions such as</a:t>
            </a:r>
          </a:p>
          <a:p>
            <a:pPr lvl="1"/>
            <a:r>
              <a:rPr lang="en-US" sz="1600" dirty="0" smtClean="0"/>
              <a:t>Left/right</a:t>
            </a:r>
          </a:p>
          <a:p>
            <a:pPr lvl="1"/>
            <a:r>
              <a:rPr lang="en-US" sz="1600" dirty="0" smtClean="0"/>
              <a:t>Front/behind</a:t>
            </a:r>
          </a:p>
          <a:p>
            <a:pPr lvl="1"/>
            <a:r>
              <a:rPr lang="en-US" sz="1600" dirty="0" smtClean="0"/>
              <a:t>Outside/inside</a:t>
            </a:r>
          </a:p>
          <a:p>
            <a:pPr lvl="1"/>
            <a:r>
              <a:rPr lang="en-US" sz="1600" dirty="0" smtClean="0"/>
              <a:t>Near/far</a:t>
            </a:r>
          </a:p>
          <a:p>
            <a:pPr lvl="1"/>
            <a:r>
              <a:rPr lang="en-US" sz="1600" dirty="0" smtClean="0"/>
              <a:t>Below/Above</a:t>
            </a:r>
          </a:p>
          <a:p>
            <a:pPr lvl="1"/>
            <a:r>
              <a:rPr lang="en-US" sz="1600" dirty="0" smtClean="0"/>
              <a:t>Diagonal</a:t>
            </a:r>
          </a:p>
          <a:p>
            <a:pPr lvl="1"/>
            <a:r>
              <a:rPr lang="en-US" sz="1600" dirty="0" smtClean="0"/>
              <a:t>Next to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05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4523</TotalTime>
  <Words>1785</Words>
  <Application>Microsoft Office PowerPoint</Application>
  <PresentationFormat>On-screen Show (4:3)</PresentationFormat>
  <Paragraphs>374</Paragraphs>
  <Slides>30</Slides>
  <Notes>13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Interactively Learning Game Formulations in a Physically Instantiated Environment</vt:lpstr>
      <vt:lpstr>General Motivation</vt:lpstr>
      <vt:lpstr>System Overview</vt:lpstr>
      <vt:lpstr>System Overview</vt:lpstr>
      <vt:lpstr>Shortcomings of Existing Approaches</vt:lpstr>
      <vt:lpstr>Major Contributions</vt:lpstr>
      <vt:lpstr>Characterization of Games  that can be Learned</vt:lpstr>
      <vt:lpstr>Major Contributions</vt:lpstr>
      <vt:lpstr>Prepositions for Spatial Relationships</vt:lpstr>
      <vt:lpstr>Spatial relation representation</vt:lpstr>
      <vt:lpstr>Spatial Projection</vt:lpstr>
      <vt:lpstr>Major Contributions</vt:lpstr>
      <vt:lpstr>Representing Tic-Tac-Toe</vt:lpstr>
      <vt:lpstr>Acquisition of GCN</vt:lpstr>
      <vt:lpstr>Interpret Tic-Tac-Toe </vt:lpstr>
      <vt:lpstr>Simulating Tic-Tac-Toe </vt:lpstr>
      <vt:lpstr>Evaluation</vt:lpstr>
      <vt:lpstr>Games Learned</vt:lpstr>
      <vt:lpstr>Concepts learned for Games</vt:lpstr>
      <vt:lpstr>Towers of Hanoi Demo</vt:lpstr>
      <vt:lpstr>Incremental Knowledge Acquisition</vt:lpstr>
      <vt:lpstr>Results</vt:lpstr>
      <vt:lpstr>Tic-Tac-Toe after Queen-4 and Connect-3 </vt:lpstr>
      <vt:lpstr>Nuggets and Coals</vt:lpstr>
      <vt:lpstr>Questions?</vt:lpstr>
      <vt:lpstr>References</vt:lpstr>
      <vt:lpstr>Extra slides</vt:lpstr>
      <vt:lpstr>N Queens Game</vt:lpstr>
      <vt:lpstr>5 Puzzle</vt:lpstr>
      <vt:lpstr>Connect-3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</dc:creator>
  <cp:lastModifiedBy>james</cp:lastModifiedBy>
  <cp:revision>247</cp:revision>
  <dcterms:created xsi:type="dcterms:W3CDTF">2013-05-07T17:56:41Z</dcterms:created>
  <dcterms:modified xsi:type="dcterms:W3CDTF">2013-06-07T19:42:33Z</dcterms:modified>
</cp:coreProperties>
</file>

<file path=docProps/thumbnail.jpeg>
</file>